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 id="2147483719" r:id="rId2"/>
  </p:sldMasterIdLst>
  <p:sldIdLst>
    <p:sldId id="306" r:id="rId3"/>
    <p:sldId id="256" r:id="rId4"/>
    <p:sldId id="257" r:id="rId5"/>
    <p:sldId id="271" r:id="rId6"/>
    <p:sldId id="260" r:id="rId7"/>
    <p:sldId id="261" r:id="rId8"/>
    <p:sldId id="262" r:id="rId9"/>
    <p:sldId id="264" r:id="rId10"/>
    <p:sldId id="266" r:id="rId11"/>
    <p:sldId id="269" r:id="rId12"/>
    <p:sldId id="268" r:id="rId13"/>
    <p:sldId id="270" r:id="rId14"/>
    <p:sldId id="274" r:id="rId15"/>
    <p:sldId id="275"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5" r:id="rId29"/>
    <p:sldId id="294" r:id="rId30"/>
    <p:sldId id="303" r:id="rId31"/>
    <p:sldId id="304" r:id="rId32"/>
    <p:sldId id="296" r:id="rId33"/>
    <p:sldId id="298" r:id="rId34"/>
    <p:sldId id="297" r:id="rId35"/>
    <p:sldId id="299" r:id="rId36"/>
    <p:sldId id="300" r:id="rId37"/>
    <p:sldId id="301" r:id="rId38"/>
    <p:sldId id="302" r:id="rId39"/>
    <p:sldId id="30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7"/>
    <p:restoredTop sz="95701"/>
  </p:normalViewPr>
  <p:slideViewPr>
    <p:cSldViewPr snapToGrid="0" snapToObjects="1">
      <p:cViewPr varScale="1">
        <p:scale>
          <a:sx n="50" d="100"/>
          <a:sy n="50" d="100"/>
        </p:scale>
        <p:origin x="42" y="13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3688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637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148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8938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49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6575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55802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178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50E56BC-892D-EA41-B3D1-28B6FB28D954}"/>
              </a:ext>
            </a:extLst>
          </p:cNvPr>
          <p:cNvPicPr>
            <a:picLocks noChangeAspect="1"/>
          </p:cNvPicPr>
          <p:nvPr userDrawn="1"/>
        </p:nvPicPr>
        <p:blipFill>
          <a:blip r:embed="rId3"/>
          <a:stretch>
            <a:fillRect/>
          </a:stretch>
        </p:blipFill>
        <p:spPr>
          <a:xfrm>
            <a:off x="8660209" y="42228"/>
            <a:ext cx="3531792" cy="1250124"/>
          </a:xfrm>
          <a:prstGeom prst="rect">
            <a:avLst/>
          </a:prstGeom>
        </p:spPr>
      </p:pic>
      <p:sp>
        <p:nvSpPr>
          <p:cNvPr id="9" name="ZoneTexte 8">
            <a:extLst>
              <a:ext uri="{FF2B5EF4-FFF2-40B4-BE49-F238E27FC236}">
                <a16:creationId xmlns:a16="http://schemas.microsoft.com/office/drawing/2014/main" id="{C10D27A8-5C01-D643-8C0D-10B0EA43B84D}"/>
              </a:ext>
            </a:extLst>
          </p:cNvPr>
          <p:cNvSpPr txBox="1"/>
          <p:nvPr userDrawn="1"/>
        </p:nvSpPr>
        <p:spPr>
          <a:xfrm>
            <a:off x="-175260" y="1291244"/>
            <a:ext cx="1185976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IFE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ONG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EARNING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TRANSVERSALIS</a:t>
            </a:r>
            <a:endParaRPr kumimoji="0" lang="fr-FR" sz="5400" b="1" i="0" u="none" strike="noStrike" kern="1200" cap="none" spc="0" normalizeH="0" baseline="0" noProof="0" dirty="0">
              <a:ln>
                <a:noFill/>
              </a:ln>
              <a:solidFill>
                <a:srgbClr val="17408B"/>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F816C567-C908-0C4E-A256-01E302FFBE5C}"/>
              </a:ext>
            </a:extLst>
          </p:cNvPr>
          <p:cNvPicPr>
            <a:picLocks noChangeAspect="1"/>
          </p:cNvPicPr>
          <p:nvPr userDrawn="1"/>
        </p:nvPicPr>
        <p:blipFill>
          <a:blip r:embed="rId4"/>
          <a:stretch>
            <a:fillRect/>
          </a:stretch>
        </p:blipFill>
        <p:spPr>
          <a:xfrm>
            <a:off x="9982200" y="1646825"/>
            <a:ext cx="1260602" cy="1413604"/>
          </a:xfrm>
          <a:prstGeom prst="rect">
            <a:avLst/>
          </a:prstGeom>
        </p:spPr>
      </p:pic>
      <p:sp>
        <p:nvSpPr>
          <p:cNvPr id="14" name="ZoneTexte 13">
            <a:extLst>
              <a:ext uri="{FF2B5EF4-FFF2-40B4-BE49-F238E27FC236}">
                <a16:creationId xmlns:a16="http://schemas.microsoft.com/office/drawing/2014/main" id="{0CEB63AC-2B32-5F42-9592-2E65AB120E58}"/>
              </a:ext>
            </a:extLst>
          </p:cNvPr>
          <p:cNvSpPr txBox="1"/>
          <p:nvPr userDrawn="1"/>
        </p:nvSpPr>
        <p:spPr>
          <a:xfrm>
            <a:off x="332232" y="3570427"/>
            <a:ext cx="1185976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7408B"/>
                </a:solidFill>
                <a:effectLst/>
                <a:uLnTx/>
                <a:uFillTx/>
                <a:latin typeface="Calibri" panose="020F0502020204030204"/>
                <a:ea typeface="+mn-ea"/>
                <a:cs typeface="+mn-cs"/>
              </a:rPr>
              <a:t>Harmoniser et renforcer les pratiques de Formation Tout au Long de la Vie dans l’espace transfrontalier </a:t>
            </a:r>
            <a:r>
              <a:rPr kumimoji="0" lang="es-ES_tradnl" sz="2800" b="1" i="0" u="none" strike="noStrike" kern="1200" cap="none" spc="0" normalizeH="0" baseline="0" noProof="0" dirty="0" err="1">
                <a:ln>
                  <a:noFill/>
                </a:ln>
                <a:solidFill>
                  <a:srgbClr val="17408B"/>
                </a:solidFill>
                <a:effectLst/>
                <a:uLnTx/>
                <a:uFillTx/>
                <a:latin typeface="Calibri" panose="020F0502020204030204"/>
                <a:ea typeface="+mn-ea"/>
                <a:cs typeface="+mn-cs"/>
              </a:rPr>
              <a:t>Espagne</a:t>
            </a:r>
            <a:r>
              <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rPr>
              <a:t>-France-</a:t>
            </a:r>
            <a:r>
              <a:rPr kumimoji="0" lang="es-ES_tradnl" sz="2800" b="1" i="0" u="none" strike="noStrike" kern="1200" cap="none" spc="0" normalizeH="0" baseline="0" noProof="0" dirty="0" err="1">
                <a:ln>
                  <a:noFill/>
                </a:ln>
                <a:solidFill>
                  <a:srgbClr val="17408B"/>
                </a:solidFill>
                <a:effectLst/>
                <a:uLnTx/>
                <a:uFillTx/>
                <a:latin typeface="Calibri" panose="020F0502020204030204"/>
                <a:ea typeface="+mn-ea"/>
                <a:cs typeface="+mn-cs"/>
              </a:rPr>
              <a:t>Andorre</a:t>
            </a:r>
            <a:endPar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856F293C-A247-8F48-A3E3-5DDF112864AF}"/>
              </a:ext>
            </a:extLst>
          </p:cNvPr>
          <p:cNvSpPr txBox="1"/>
          <p:nvPr userDrawn="1"/>
        </p:nvSpPr>
        <p:spPr>
          <a:xfrm>
            <a:off x="332232" y="4780688"/>
            <a:ext cx="1185976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rPr>
              <a:t>Armonizar y reforzar los procedimientos de la formación a lo largo de la vida en el espacio transfronterizo Francia – España - Andorra</a:t>
            </a:r>
          </a:p>
        </p:txBody>
      </p:sp>
    </p:spTree>
    <p:extLst>
      <p:ext uri="{BB962C8B-B14F-4D97-AF65-F5344CB8AC3E}">
        <p14:creationId xmlns:p14="http://schemas.microsoft.com/office/powerpoint/2010/main" val="38535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0B4D4-27F3-BA40-AB7E-34AAEC92A369}"/>
              </a:ext>
            </a:extLst>
          </p:cNvPr>
          <p:cNvSpPr>
            <a:spLocks noGrp="1"/>
          </p:cNvSpPr>
          <p:nvPr>
            <p:ph type="title"/>
          </p:nvPr>
        </p:nvSpPr>
        <p:spPr>
          <a:xfrm>
            <a:off x="1447800" y="218821"/>
            <a:ext cx="6147816" cy="1325563"/>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97446702-3702-CF47-BC6A-9C327B4C18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8ED569B-F81E-BC47-AB45-0FE971EE42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543BB328-77A9-E746-9C9D-D3803374D2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10" name="Image 9">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2649688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7B4A3-BF05-BB49-8FD4-4C057A5225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DD3BF9-C62F-C54B-9882-28E063250534}"/>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5" name="Espace réservé du pied de page 4">
            <a:extLst>
              <a:ext uri="{FF2B5EF4-FFF2-40B4-BE49-F238E27FC236}">
                <a16:creationId xmlns:a16="http://schemas.microsoft.com/office/drawing/2014/main" id="{B94A5BDB-2089-FA4C-8A32-C93AA8A839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8" name="Image 7">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16698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4553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DF126-FA45-B54D-9432-3EEB0B4954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9CA2FE-2023-9440-BF39-BA5E75DF5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8EE3398-432A-F942-9667-46A3385134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D792E8F-51D0-9740-B34F-F616AA7257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389DC94-189C-AC43-AB50-F14B7B097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10" name="Image 9">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1553342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A5046-9632-2D45-8D16-709A048D29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3B5DEB-A850-6B4F-9C85-205D22BCEF2E}"/>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0D0F71B-A420-D047-A906-E6B8493CF60D}"/>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EFE26FC-5B31-AC4C-B9AC-1FC50AB2BB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2D685DCF-E7C3-A845-9B12-DFAFA5909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3810F5AD-996C-E040-8E54-CD3352F9A6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05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5C4BF-3ECA-1742-B89F-70A2480C8B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4DC1CC-F32A-5642-B2F7-D6D9B2265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55F2D16-40F6-C94A-978F-A4F7E97AAFF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1991DDB-60E9-EA4F-B8EA-5D75AE4DC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07187641-C8B6-E24A-AC53-D8553C30E180}"/>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E301BF02-C250-BC40-A54C-046A3EA915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0FC2C791-9F70-EC4A-9578-5EF6A16F96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FECC31F-7B3F-2448-917B-C86AEAB1CE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65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69C26-30EE-3143-8A81-C97F060E01F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465A70-A481-6A48-AE6B-8B64906C66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00CEEC20-2F5E-FC43-9F34-E93D2B6185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10F747C2-AC3C-8444-B7EF-82B9475B9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ADD3CCB-D55A-7446-A9F0-085BD8EEA4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AA378573-C60A-C547-B64D-0FC327B972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7F6A1940-B7E6-0F4C-AE78-72F62376A0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85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19659-BC8C-FC40-AA8E-2314A10E9E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89AE86-8119-2645-BF08-6DEA96F65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ED0A2860-B726-4E45-B3BE-017F82894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50282D2-C43F-7840-A220-5A43CD98BE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C734490-11B1-1D43-A1D9-0ADB749DA8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0D96C5F-E568-7345-B3ED-737935231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959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457A6-4981-DB4F-AED5-7F301B5C3D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7F32AC5-C66D-074D-8190-1778BC9C8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15AA2E2-A276-554F-A67B-DABED6AB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D9D63EEC-B051-DE44-B2DC-2DC3229F2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8865C136-4888-9A4B-9259-DCFB35162B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E56763B3-CAC2-974C-81A9-517905996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48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3A55D-63C0-BF43-988F-489E4777FA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A3E4C0-90B0-DB40-8CC3-8642EF71B20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8427638-2575-0641-B31D-19C954C56E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4B183B0-1E75-4F46-933A-D16CFF64E0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5404EED4-886A-1247-9400-9E9B12C2A1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831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30BBFD-1C0D-5642-9E71-D139C4C5E27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C8E71D9-5A96-7B4D-91AE-387759818A0B}"/>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F19E263-14A4-7048-AB83-7CED588DCB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266752D7-0F32-BE4C-ABE4-02CD744B15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A96AC215-C42B-E147-86C6-B45619D476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4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860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08119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07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9358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4292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38594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149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61166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A0E18C-5AAF-B74C-B6F0-61315A9DD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A4B1E8-3139-1E48-98F5-BB23940F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EB9B1C4-7C48-2E41-803F-8219D9D8A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69FFBA8-1ACC-8944-AF7B-44603F6B6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DA9B100C-6F19-D543-9D2C-18C7EF5325C5}"/>
              </a:ext>
            </a:extLst>
          </p:cNvPr>
          <p:cNvSpPr>
            <a:spLocks noGrp="1"/>
          </p:cNvSpPr>
          <p:nvPr>
            <p:ph type="sldNum" sz="quarter" idx="4"/>
          </p:nvPr>
        </p:nvSpPr>
        <p:spPr>
          <a:xfrm>
            <a:off x="990600" y="53586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F6926E75-C6D2-7247-B7AC-0F2BAD8F88EE}"/>
              </a:ext>
            </a:extLst>
          </p:cNvPr>
          <p:cNvPicPr>
            <a:picLocks noChangeAspect="1"/>
          </p:cNvPicPr>
          <p:nvPr userDrawn="1"/>
        </p:nvPicPr>
        <p:blipFill>
          <a:blip r:embed="rId15"/>
          <a:stretch>
            <a:fillRect/>
          </a:stretch>
        </p:blipFill>
        <p:spPr>
          <a:xfrm>
            <a:off x="5693664" y="6296454"/>
            <a:ext cx="6498336" cy="542885"/>
          </a:xfrm>
          <a:prstGeom prst="rect">
            <a:avLst/>
          </a:prstGeom>
        </p:spPr>
      </p:pic>
    </p:spTree>
    <p:extLst>
      <p:ext uri="{BB962C8B-B14F-4D97-AF65-F5344CB8AC3E}">
        <p14:creationId xmlns:p14="http://schemas.microsoft.com/office/powerpoint/2010/main" val="350947219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webp"/><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D1D567-527A-4570-A0DA-16D3A0F2116A}"/>
              </a:ext>
            </a:extLst>
          </p:cNvPr>
          <p:cNvSpPr/>
          <p:nvPr/>
        </p:nvSpPr>
        <p:spPr>
          <a:xfrm>
            <a:off x="389466" y="6256458"/>
            <a:ext cx="57573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rPr>
              <a:t>Fonds Européen de Développement Régional (FEDER)</a:t>
            </a:r>
            <a:endParaRPr kumimoji="0" lang="fr-FR"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380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1519367" y="330003"/>
            <a:ext cx="8265852" cy="800233"/>
          </a:xfrm>
        </p:spPr>
        <p:txBody>
          <a:bodyPr>
            <a:normAutofit/>
          </a:bodyPr>
          <a:lstStyle/>
          <a:p>
            <a:pPr algn="ctr"/>
            <a:r>
              <a:rPr lang="es-ES" b="1" dirty="0"/>
              <a:t>Organización del aprendizaje</a:t>
            </a:r>
          </a:p>
        </p:txBody>
      </p:sp>
      <p:pic>
        <p:nvPicPr>
          <p:cNvPr id="15364" name="Picture 4" descr="Le Medef, la CPME et l'U2P reconnues comme organisations patronales  représentatives">
            <a:extLst>
              <a:ext uri="{FF2B5EF4-FFF2-40B4-BE49-F238E27FC236}">
                <a16:creationId xmlns:a16="http://schemas.microsoft.com/office/drawing/2014/main" id="{5DBA2FBB-228A-5441-86AE-1F0EB8ADAA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617" y="4791742"/>
            <a:ext cx="2007368" cy="117932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2919693" y="1409833"/>
            <a:ext cx="5803970" cy="4631529"/>
          </a:xfrm>
        </p:spPr>
        <p:txBody>
          <a:bodyPr>
            <a:normAutofit fontScale="92500" lnSpcReduction="10000"/>
          </a:bodyPr>
          <a:lstStyle/>
          <a:p>
            <a:pPr algn="just">
              <a:lnSpc>
                <a:spcPct val="90000"/>
              </a:lnSpc>
            </a:pPr>
            <a:r>
              <a:rPr lang="es-ES" sz="1500" dirty="0">
                <a:solidFill>
                  <a:schemeClr val="tx1"/>
                </a:solidFill>
              </a:rPr>
              <a:t>El papel de la </a:t>
            </a:r>
            <a:r>
              <a:rPr lang="es-ES" sz="1500" b="1" dirty="0">
                <a:solidFill>
                  <a:schemeClr val="tx1"/>
                </a:solidFill>
              </a:rPr>
              <a:t>empresa</a:t>
            </a:r>
            <a:r>
              <a:rPr lang="es-ES" sz="1500" dirty="0">
                <a:solidFill>
                  <a:schemeClr val="tx1"/>
                </a:solidFill>
              </a:rPr>
              <a:t>: principalmente, hacerse cargo de la formación del aprendiz ofreciendo una formación de calidad. Lleva a cabo sus obligaciones en el marco de un contrato de aprendizaje.</a:t>
            </a:r>
          </a:p>
          <a:p>
            <a:pPr marL="0" indent="0" algn="just">
              <a:lnSpc>
                <a:spcPct val="90000"/>
              </a:lnSpc>
              <a:buNone/>
            </a:pPr>
            <a:endParaRPr lang="es-ES" sz="1500" dirty="0">
              <a:solidFill>
                <a:schemeClr val="tx1"/>
              </a:solidFill>
            </a:endParaRPr>
          </a:p>
          <a:p>
            <a:pPr algn="just">
              <a:lnSpc>
                <a:spcPct val="90000"/>
              </a:lnSpc>
            </a:pPr>
            <a:r>
              <a:rPr lang="es-ES" sz="1500" dirty="0">
                <a:solidFill>
                  <a:schemeClr val="tx1"/>
                </a:solidFill>
              </a:rPr>
              <a:t>El papel de las </a:t>
            </a:r>
            <a:r>
              <a:rPr lang="es-ES" sz="1500" b="1" dirty="0">
                <a:solidFill>
                  <a:schemeClr val="tx1"/>
                </a:solidFill>
              </a:rPr>
              <a:t>profesiones</a:t>
            </a:r>
            <a:r>
              <a:rPr lang="es-ES" sz="1500" dirty="0">
                <a:solidFill>
                  <a:schemeClr val="tx1"/>
                </a:solidFill>
              </a:rPr>
              <a:t>:</a:t>
            </a:r>
          </a:p>
          <a:p>
            <a:pPr marL="0" indent="0" algn="just">
              <a:lnSpc>
                <a:spcPct val="90000"/>
              </a:lnSpc>
              <a:buNone/>
            </a:pPr>
            <a:endParaRPr lang="es-ES" sz="1500" dirty="0">
              <a:solidFill>
                <a:schemeClr val="tx1"/>
              </a:solidFill>
            </a:endParaRPr>
          </a:p>
          <a:p>
            <a:pPr lvl="1" algn="just">
              <a:lnSpc>
                <a:spcPct val="90000"/>
              </a:lnSpc>
            </a:pPr>
            <a:r>
              <a:rPr lang="es-ES" sz="1500" dirty="0">
                <a:solidFill>
                  <a:schemeClr val="tx1"/>
                </a:solidFill>
              </a:rPr>
              <a:t>Las </a:t>
            </a:r>
            <a:r>
              <a:rPr lang="es-ES" sz="1500" b="1" dirty="0">
                <a:solidFill>
                  <a:schemeClr val="tx1"/>
                </a:solidFill>
              </a:rPr>
              <a:t>cámaras oficiales de representación: </a:t>
            </a:r>
            <a:r>
              <a:rPr lang="es-ES" sz="1500" dirty="0">
                <a:solidFill>
                  <a:schemeClr val="tx1"/>
                </a:solidFill>
              </a:rPr>
              <a:t>en Francia, Cámara de Comercio y de Industria </a:t>
            </a:r>
            <a:r>
              <a:rPr lang="ca-ES" sz="1600" b="0" i="0" dirty="0">
                <a:solidFill>
                  <a:srgbClr val="4D5156"/>
                </a:solidFill>
                <a:effectLst/>
              </a:rPr>
              <a:t>—</a:t>
            </a:r>
            <a:r>
              <a:rPr lang="es-ES" sz="1500" dirty="0">
                <a:solidFill>
                  <a:schemeClr val="tx1"/>
                </a:solidFill>
              </a:rPr>
              <a:t>CCI</a:t>
            </a:r>
            <a:r>
              <a:rPr lang="ca-ES" sz="1600" b="0" i="0" dirty="0">
                <a:solidFill>
                  <a:srgbClr val="4D5156"/>
                </a:solidFill>
                <a:effectLst/>
              </a:rPr>
              <a:t>—</a:t>
            </a:r>
            <a:r>
              <a:rPr lang="es-ES" sz="1500" b="0" i="0" dirty="0">
                <a:solidFill>
                  <a:schemeClr val="tx1"/>
                </a:solidFill>
                <a:effectLst/>
              </a:rPr>
              <a:t>,</a:t>
            </a:r>
            <a:r>
              <a:rPr lang="es-ES" sz="1500" dirty="0">
                <a:solidFill>
                  <a:schemeClr val="tx1"/>
                </a:solidFill>
              </a:rPr>
              <a:t> Cámara de Oficios  y Artesanía </a:t>
            </a:r>
            <a:r>
              <a:rPr lang="ca-ES" sz="1600" b="0" i="0" dirty="0">
                <a:solidFill>
                  <a:srgbClr val="4D5156"/>
                </a:solidFill>
                <a:effectLst/>
              </a:rPr>
              <a:t>—</a:t>
            </a:r>
            <a:r>
              <a:rPr lang="es-ES" sz="1500" dirty="0">
                <a:solidFill>
                  <a:schemeClr val="tx1"/>
                </a:solidFill>
              </a:rPr>
              <a:t>CMA</a:t>
            </a:r>
            <a:r>
              <a:rPr lang="ca-ES" sz="1600" b="0" i="0" dirty="0">
                <a:solidFill>
                  <a:srgbClr val="4D5156"/>
                </a:solidFill>
                <a:effectLst/>
              </a:rPr>
              <a:t>—</a:t>
            </a:r>
            <a:r>
              <a:rPr lang="es-ES" sz="1500" dirty="0">
                <a:solidFill>
                  <a:schemeClr val="tx1"/>
                </a:solidFill>
              </a:rPr>
              <a:t> y Cámara de Agricultura </a:t>
            </a:r>
            <a:r>
              <a:rPr lang="ca-ES" sz="1600" b="0" i="0" dirty="0">
                <a:solidFill>
                  <a:srgbClr val="4D5156"/>
                </a:solidFill>
                <a:effectLst/>
              </a:rPr>
              <a:t>—</a:t>
            </a:r>
            <a:r>
              <a:rPr lang="es-ES" sz="1500" dirty="0">
                <a:solidFill>
                  <a:schemeClr val="tx1"/>
                </a:solidFill>
              </a:rPr>
              <a:t>CA</a:t>
            </a:r>
            <a:r>
              <a:rPr lang="ca-ES" sz="1600" b="0" i="0" dirty="0">
                <a:solidFill>
                  <a:srgbClr val="4D5156"/>
                </a:solidFill>
                <a:effectLst/>
              </a:rPr>
              <a:t>—</a:t>
            </a:r>
            <a:r>
              <a:rPr lang="es-ES" sz="1500" dirty="0">
                <a:solidFill>
                  <a:schemeClr val="tx1"/>
                </a:solidFill>
              </a:rPr>
              <a:t> (representando a actores del sector privado). Envían a la Comisión Departamental del Empleo y de la Inserción valoraciones sobre el aprendizaje en el departamento francés en cuestión (</a:t>
            </a:r>
            <a:r>
              <a:rPr lang="fr-FR" sz="1500" i="1" dirty="0">
                <a:solidFill>
                  <a:schemeClr val="tx1"/>
                </a:solidFill>
              </a:rPr>
              <a:t>Code du travail</a:t>
            </a:r>
            <a:r>
              <a:rPr lang="fr-FR" sz="1500" dirty="0">
                <a:solidFill>
                  <a:schemeClr val="tx1"/>
                </a:solidFill>
              </a:rPr>
              <a:t>, </a:t>
            </a:r>
            <a:r>
              <a:rPr lang="es-ES" sz="1500" dirty="0">
                <a:solidFill>
                  <a:schemeClr val="tx1"/>
                </a:solidFill>
              </a:rPr>
              <a:t>art. D. 6211-3);</a:t>
            </a:r>
          </a:p>
          <a:p>
            <a:pPr marL="457200" lvl="1" indent="0" algn="just">
              <a:lnSpc>
                <a:spcPct val="90000"/>
              </a:lnSpc>
              <a:buNone/>
            </a:pPr>
            <a:endParaRPr lang="es-ES" sz="1500" dirty="0">
              <a:solidFill>
                <a:schemeClr val="tx1"/>
              </a:solidFill>
            </a:endParaRPr>
          </a:p>
          <a:p>
            <a:pPr lvl="1" algn="just">
              <a:lnSpc>
                <a:spcPct val="90000"/>
              </a:lnSpc>
            </a:pPr>
            <a:r>
              <a:rPr lang="es-ES" sz="1500" dirty="0">
                <a:solidFill>
                  <a:schemeClr val="tx1"/>
                </a:solidFill>
              </a:rPr>
              <a:t>Las </a:t>
            </a:r>
            <a:r>
              <a:rPr lang="es-ES" sz="1500" b="1" dirty="0">
                <a:solidFill>
                  <a:schemeClr val="tx1"/>
                </a:solidFill>
              </a:rPr>
              <a:t>organizaciones patronales</a:t>
            </a:r>
            <a:r>
              <a:rPr lang="es-ES" sz="1500" dirty="0">
                <a:solidFill>
                  <a:schemeClr val="tx1"/>
                </a:solidFill>
              </a:rPr>
              <a:t> se reúnen cada tres años para negociar sobre prioridades, objetivos y recursos de la formación profesional y sobre la puesta en valor de la función del maestro de aprendizaje (</a:t>
            </a:r>
            <a:r>
              <a:rPr lang="fr-FR" sz="1500" i="1" dirty="0">
                <a:solidFill>
                  <a:schemeClr val="tx1"/>
                </a:solidFill>
              </a:rPr>
              <a:t>Code du travail</a:t>
            </a:r>
            <a:r>
              <a:rPr lang="fr-FR" sz="1500" dirty="0">
                <a:solidFill>
                  <a:schemeClr val="tx1"/>
                </a:solidFill>
              </a:rPr>
              <a:t>, </a:t>
            </a:r>
            <a:r>
              <a:rPr lang="es-ES" sz="1500" dirty="0">
                <a:solidFill>
                  <a:schemeClr val="tx1"/>
                </a:solidFill>
              </a:rPr>
              <a:t>art. L. 2241-14).</a:t>
            </a:r>
          </a:p>
        </p:txBody>
      </p:sp>
      <p:pic>
        <p:nvPicPr>
          <p:cNvPr id="15362" name="Picture 2" descr="Chambres consulaires - Tribunal mixte de commerce / Élections / Politiques  publiques / Accueil - Les services de l'État en Guadeloupe">
            <a:extLst>
              <a:ext uri="{FF2B5EF4-FFF2-40B4-BE49-F238E27FC236}">
                <a16:creationId xmlns:a16="http://schemas.microsoft.com/office/drawing/2014/main" id="{3EC14F0D-EB12-E044-85C7-7B1AD5DDBA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556" y="3379766"/>
            <a:ext cx="1348070" cy="113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9344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864903" y="199292"/>
            <a:ext cx="8596668" cy="726831"/>
          </a:xfrm>
        </p:spPr>
        <p:txBody>
          <a:bodyPr anchor="t">
            <a:normAutofit/>
          </a:bodyPr>
          <a:lstStyle/>
          <a:p>
            <a:pPr algn="ctr"/>
            <a:r>
              <a:rPr lang="es-ES" b="1" dirty="0"/>
              <a:t>Organización del aprendizaje</a:t>
            </a:r>
          </a:p>
        </p:txBody>
      </p:sp>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356616" y="1090715"/>
            <a:ext cx="5739384" cy="5732585"/>
          </a:xfrm>
        </p:spPr>
        <p:txBody>
          <a:bodyPr>
            <a:normAutofit/>
          </a:bodyPr>
          <a:lstStyle/>
          <a:p>
            <a:pPr algn="just">
              <a:lnSpc>
                <a:spcPct val="90000"/>
              </a:lnSpc>
            </a:pPr>
            <a:r>
              <a:rPr lang="es-ES" sz="1600" dirty="0">
                <a:solidFill>
                  <a:schemeClr val="tx1"/>
                </a:solidFill>
              </a:rPr>
              <a:t>Papel de los </a:t>
            </a:r>
            <a:r>
              <a:rPr lang="es-ES" sz="1600" b="1" dirty="0">
                <a:solidFill>
                  <a:schemeClr val="tx1"/>
                </a:solidFill>
              </a:rPr>
              <a:t>Centros de Formación de Aprendices </a:t>
            </a:r>
            <a:r>
              <a:rPr lang="es-ES" sz="1600" dirty="0">
                <a:solidFill>
                  <a:schemeClr val="tx1"/>
                </a:solidFill>
              </a:rPr>
              <a:t>(CFA): su función es ofrecer a trabajadores jóvenes titulares de un contrato de aprendizaje una formación general vinculada a una formación tecnológica y práctica que complete su formación. Tienen diversas misiones (</a:t>
            </a:r>
            <a:r>
              <a:rPr lang="fr-FR" sz="1600" i="1" dirty="0">
                <a:solidFill>
                  <a:schemeClr val="tx1"/>
                </a:solidFill>
              </a:rPr>
              <a:t>Code du travail</a:t>
            </a:r>
            <a:r>
              <a:rPr lang="fr-FR" sz="1600" dirty="0">
                <a:solidFill>
                  <a:schemeClr val="tx1"/>
                </a:solidFill>
              </a:rPr>
              <a:t>, </a:t>
            </a:r>
            <a:r>
              <a:rPr lang="es-ES" sz="1600" dirty="0">
                <a:solidFill>
                  <a:schemeClr val="tx1"/>
                </a:solidFill>
              </a:rPr>
              <a:t>art. L. 6231-2), en particular:</a:t>
            </a:r>
            <a:endParaRPr lang="fr-FR" sz="1600" dirty="0">
              <a:solidFill>
                <a:schemeClr val="tx1"/>
              </a:solidFill>
            </a:endParaRPr>
          </a:p>
          <a:p>
            <a:pPr lvl="1" algn="just">
              <a:lnSpc>
                <a:spcPct val="90000"/>
              </a:lnSpc>
            </a:pPr>
            <a:r>
              <a:rPr lang="es-ES" dirty="0">
                <a:solidFill>
                  <a:schemeClr val="tx1"/>
                </a:solidFill>
              </a:rPr>
              <a:t>Acompañar a las personas que deseen orientarse o reorientarse a través del aprendizaje;</a:t>
            </a:r>
            <a:endParaRPr lang="fr-FR" dirty="0">
              <a:solidFill>
                <a:schemeClr val="tx1"/>
              </a:solidFill>
            </a:endParaRPr>
          </a:p>
          <a:p>
            <a:pPr lvl="1" algn="just">
              <a:lnSpc>
                <a:spcPct val="90000"/>
              </a:lnSpc>
            </a:pPr>
            <a:r>
              <a:rPr lang="es-ES" dirty="0">
                <a:solidFill>
                  <a:schemeClr val="tx1"/>
                </a:solidFill>
              </a:rPr>
              <a:t>Apoyar a quienes solicitan el aprendizaje en la búsqueda de un empleador;</a:t>
            </a:r>
            <a:endParaRPr lang="fr-FR" dirty="0">
              <a:solidFill>
                <a:schemeClr val="tx1"/>
              </a:solidFill>
            </a:endParaRPr>
          </a:p>
          <a:p>
            <a:pPr lvl="1" algn="just">
              <a:lnSpc>
                <a:spcPct val="90000"/>
              </a:lnSpc>
            </a:pPr>
            <a:r>
              <a:rPr lang="es-ES" dirty="0">
                <a:solidFill>
                  <a:schemeClr val="tx1"/>
                </a:solidFill>
              </a:rPr>
              <a:t>Informar a los aprendices sobre sus derechos y deberes;</a:t>
            </a:r>
            <a:endParaRPr lang="fr-FR" dirty="0">
              <a:solidFill>
                <a:schemeClr val="tx1"/>
              </a:solidFill>
            </a:endParaRPr>
          </a:p>
          <a:p>
            <a:pPr lvl="1" algn="just">
              <a:lnSpc>
                <a:spcPct val="90000"/>
              </a:lnSpc>
            </a:pPr>
            <a:r>
              <a:rPr lang="es-ES" dirty="0">
                <a:solidFill>
                  <a:schemeClr val="tx1"/>
                </a:solidFill>
              </a:rPr>
              <a:t>Posibilitar que los aprendices, en caso de extinción del contrato, continúen su formación durante seis meses;</a:t>
            </a:r>
            <a:endParaRPr lang="fr-FR" dirty="0">
              <a:solidFill>
                <a:schemeClr val="tx1"/>
              </a:solidFill>
            </a:endParaRPr>
          </a:p>
          <a:p>
            <a:pPr lvl="1" algn="just">
              <a:lnSpc>
                <a:spcPct val="90000"/>
              </a:lnSpc>
            </a:pPr>
            <a:r>
              <a:rPr lang="es-ES" dirty="0">
                <a:solidFill>
                  <a:schemeClr val="tx1"/>
                </a:solidFill>
              </a:rPr>
              <a:t>Sensibilizar a formadores, maestros del aprendizaje y aprendices en materia de igualdad entre mujeres y hombres, y sobre la cuestión de la diversidad;</a:t>
            </a:r>
            <a:endParaRPr lang="fr-FR" dirty="0">
              <a:solidFill>
                <a:schemeClr val="tx1"/>
              </a:solidFill>
            </a:endParaRPr>
          </a:p>
          <a:p>
            <a:pPr lvl="1" algn="just">
              <a:lnSpc>
                <a:spcPct val="90000"/>
              </a:lnSpc>
            </a:pPr>
            <a:r>
              <a:rPr lang="es-ES" dirty="0">
                <a:solidFill>
                  <a:schemeClr val="tx1"/>
                </a:solidFill>
              </a:rPr>
              <a:t>Fomentar la movilidad nacional y la movilidad internacional de los aprendices;</a:t>
            </a:r>
            <a:endParaRPr lang="fr-FR" dirty="0">
              <a:solidFill>
                <a:schemeClr val="tx1"/>
              </a:solidFill>
            </a:endParaRPr>
          </a:p>
          <a:p>
            <a:pPr lvl="1" algn="just">
              <a:lnSpc>
                <a:spcPct val="90000"/>
              </a:lnSpc>
            </a:pPr>
            <a:r>
              <a:rPr lang="es-ES" dirty="0">
                <a:solidFill>
                  <a:schemeClr val="tx1"/>
                </a:solidFill>
              </a:rPr>
              <a:t>Evaluar las competencias adquiridas por aprendices.</a:t>
            </a:r>
            <a:endParaRPr lang="fr-FR" dirty="0">
              <a:solidFill>
                <a:schemeClr val="tx1"/>
              </a:solidFill>
            </a:endParaRPr>
          </a:p>
        </p:txBody>
      </p:sp>
      <p:pic>
        <p:nvPicPr>
          <p:cNvPr id="16386" name="Picture 2" descr="Collectif Apprentissage – les 5 CFA des P.-O. se regroupent">
            <a:extLst>
              <a:ext uri="{FF2B5EF4-FFF2-40B4-BE49-F238E27FC236}">
                <a16:creationId xmlns:a16="http://schemas.microsoft.com/office/drawing/2014/main" id="{63A3EB1F-4EAD-0A40-9D6D-54C2389274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16035" y="2479404"/>
            <a:ext cx="3145536" cy="189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43654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4DE830A-B531-4A3B-96F6-0ECE88B0855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2813DF2C-461A-4A8F-9679-A172790D1F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4CD3A85-C039-4249-86E4-1EB9318B54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887EA6D2-2883-42C2-993D-094CA6D65D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3B895046-636F-4D1B-ACA4-29AA0CB332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C6B0CDE3-E054-4EDD-A43B-F96843D8BF5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3B66B1A2-F145-4C9B-85CC-4BF30D58CB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5D4FC972-94B3-4035-8D31-E668C132B4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374B9941-AFBE-4A77-A50E-B6EA04A746A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27A982C5-2C38-4CE9-BC18-94697AD657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0060D8D1-7BB1-498F-AFBB-ADAC130A9E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es-ES" sz="4200" b="1" u="sng" kern="1200" dirty="0">
                <a:solidFill>
                  <a:schemeClr val="accent1"/>
                </a:solidFill>
                <a:latin typeface="+mj-lt"/>
                <a:ea typeface="+mj-ea"/>
                <a:cs typeface="+mj-cs"/>
              </a:rPr>
              <a:t>Parte 1</a:t>
            </a:r>
            <a:r>
              <a:rPr lang="es-ES" sz="4200" kern="1200" dirty="0">
                <a:solidFill>
                  <a:schemeClr val="accent1"/>
                </a:solidFill>
                <a:latin typeface="+mj-lt"/>
                <a:ea typeface="+mj-ea"/>
                <a:cs typeface="+mj-cs"/>
              </a:rPr>
              <a:t/>
            </a:r>
            <a:br>
              <a:rPr lang="es-ES" sz="4200" kern="1200" dirty="0">
                <a:solidFill>
                  <a:schemeClr val="accent1"/>
                </a:solidFill>
                <a:latin typeface="+mj-lt"/>
                <a:ea typeface="+mj-ea"/>
                <a:cs typeface="+mj-cs"/>
              </a:rPr>
            </a:br>
            <a:r>
              <a:rPr lang="es-ES" sz="4200" kern="1200" dirty="0">
                <a:solidFill>
                  <a:schemeClr val="accent1"/>
                </a:solidFill>
                <a:latin typeface="+mj-lt"/>
                <a:ea typeface="+mj-ea"/>
                <a:cs typeface="+mj-cs"/>
              </a:rPr>
              <a:t>Celebración</a:t>
            </a:r>
            <a:r>
              <a:rPr lang="es-ES" sz="4200" dirty="0"/>
              <a:t> </a:t>
            </a:r>
            <a:r>
              <a:rPr lang="es-ES" sz="4200" kern="1200" dirty="0">
                <a:solidFill>
                  <a:schemeClr val="accent1"/>
                </a:solidFill>
                <a:latin typeface="+mj-lt"/>
                <a:ea typeface="+mj-ea"/>
                <a:cs typeface="+mj-cs"/>
              </a:rPr>
              <a:t>del contrato de aprendizaje</a:t>
            </a:r>
          </a:p>
        </p:txBody>
      </p:sp>
      <p:sp>
        <p:nvSpPr>
          <p:cNvPr id="41" name="Isosceles Triangle 38">
            <a:extLst>
              <a:ext uri="{FF2B5EF4-FFF2-40B4-BE49-F238E27FC236}">
                <a16:creationId xmlns:a16="http://schemas.microsoft.com/office/drawing/2014/main" id="{5A7802B6-FF37-40CF-A7E2-6F2A0D9A91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Poignée de main">
            <a:extLst>
              <a:ext uri="{FF2B5EF4-FFF2-40B4-BE49-F238E27FC236}">
                <a16:creationId xmlns:a16="http://schemas.microsoft.com/office/drawing/2014/main" id="{32410C98-FE26-4C6C-9480-DCDA8ED3B4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33328841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1F2B4773-3207-44CC-B7AC-892B7049821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11">
              <a:extLst>
                <a:ext uri="{FF2B5EF4-FFF2-40B4-BE49-F238E27FC236}">
                  <a16:creationId xmlns:a16="http://schemas.microsoft.com/office/drawing/2014/main" id="{E83D61B5-C6B4-4A4B-85AD-FEE7A54912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BF5BE1A-9BAC-4581-A82B-FD8FE31595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es-ES" sz="3600" b="1" dirty="0"/>
              <a:t>Definición jurídica del contrato de aprendizaje</a:t>
            </a:r>
            <a:endParaRPr lang="en-US" sz="3600" b="1" dirty="0"/>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429001" y="2076704"/>
            <a:ext cx="6171268" cy="4317999"/>
          </a:xfrm>
        </p:spPr>
        <p:txBody>
          <a:bodyPr vert="horz" lIns="91440" tIns="45720" rIns="91440" bIns="45720" rtlCol="0">
            <a:normAutofit fontScale="85000" lnSpcReduction="20000"/>
          </a:bodyPr>
          <a:lstStyle/>
          <a:p>
            <a:pPr algn="just">
              <a:lnSpc>
                <a:spcPct val="120000"/>
              </a:lnSpc>
              <a:buFont typeface="Wingdings 3" charset="2"/>
              <a:buChar char=""/>
            </a:pPr>
            <a:r>
              <a:rPr lang="es-ES" sz="2400" dirty="0">
                <a:solidFill>
                  <a:schemeClr val="tx1"/>
                </a:solidFill>
              </a:rPr>
              <a:t> “El contrato de aprendizaje es un tipo particular de contrato de trabajo entre un </a:t>
            </a:r>
            <a:r>
              <a:rPr lang="es-ES" sz="2400" b="1" dirty="0">
                <a:solidFill>
                  <a:schemeClr val="tx1"/>
                </a:solidFill>
              </a:rPr>
              <a:t>aprendiz</a:t>
            </a:r>
            <a:r>
              <a:rPr lang="es-ES" sz="2400" dirty="0">
                <a:solidFill>
                  <a:schemeClr val="tx1"/>
                </a:solidFill>
              </a:rPr>
              <a:t> o su representante legal y un </a:t>
            </a:r>
            <a:r>
              <a:rPr lang="es-ES" sz="2400" b="1" dirty="0">
                <a:solidFill>
                  <a:schemeClr val="tx1"/>
                </a:solidFill>
              </a:rPr>
              <a:t>empleador </a:t>
            </a:r>
            <a:r>
              <a:rPr lang="es-ES" sz="2400" dirty="0">
                <a:solidFill>
                  <a:schemeClr val="tx1"/>
                </a:solidFill>
              </a:rPr>
              <a:t>(…)” (</a:t>
            </a:r>
            <a:r>
              <a:rPr lang="fr-FR" sz="2400" i="1" dirty="0">
                <a:solidFill>
                  <a:schemeClr val="tx1"/>
                </a:solidFill>
              </a:rPr>
              <a:t>Code du travail</a:t>
            </a:r>
            <a:r>
              <a:rPr lang="es-ES" sz="2400" dirty="0">
                <a:solidFill>
                  <a:schemeClr val="tx1"/>
                </a:solidFill>
              </a:rPr>
              <a:t>, art. L. 6221-1)</a:t>
            </a:r>
          </a:p>
          <a:p>
            <a:pPr algn="just">
              <a:lnSpc>
                <a:spcPct val="90000"/>
              </a:lnSpc>
            </a:pPr>
            <a:endParaRPr lang="es-ES" sz="2400" dirty="0">
              <a:solidFill>
                <a:schemeClr val="tx1"/>
              </a:solidFill>
            </a:endParaRPr>
          </a:p>
          <a:p>
            <a:pPr algn="just">
              <a:lnSpc>
                <a:spcPct val="120000"/>
              </a:lnSpc>
              <a:buFont typeface="Wingdings 3" charset="2"/>
              <a:buChar char=""/>
            </a:pPr>
            <a:r>
              <a:rPr lang="es-ES" sz="2400" dirty="0">
                <a:solidFill>
                  <a:schemeClr val="tx1"/>
                </a:solidFill>
              </a:rPr>
              <a:t> Para que el contrato sea válido, deben </a:t>
            </a:r>
            <a:r>
              <a:rPr lang="es-ES" sz="2400" b="1" dirty="0">
                <a:solidFill>
                  <a:schemeClr val="tx1"/>
                </a:solidFill>
              </a:rPr>
              <a:t>cumplirse ciertos requisitos</a:t>
            </a:r>
            <a:r>
              <a:rPr lang="es-ES" sz="2400" dirty="0">
                <a:solidFill>
                  <a:schemeClr val="tx1"/>
                </a:solidFill>
              </a:rPr>
              <a:t>:</a:t>
            </a:r>
          </a:p>
          <a:p>
            <a:pPr marL="285750" indent="-285750" algn="just">
              <a:lnSpc>
                <a:spcPct val="120000"/>
              </a:lnSpc>
              <a:buFont typeface="Wingdings 3" charset="2"/>
              <a:buChar char=""/>
            </a:pPr>
            <a:r>
              <a:rPr lang="es-ES" sz="2400" b="1" dirty="0">
                <a:solidFill>
                  <a:schemeClr val="tx1"/>
                </a:solidFill>
              </a:rPr>
              <a:t>Requisitos de fondo </a:t>
            </a:r>
            <a:r>
              <a:rPr lang="es-ES" sz="2400" dirty="0">
                <a:solidFill>
                  <a:schemeClr val="tx1"/>
                </a:solidFill>
              </a:rPr>
              <a:t>(es decir, requisitos relativos a las partes contratantes);</a:t>
            </a:r>
          </a:p>
          <a:p>
            <a:pPr marL="285750" indent="-285750" algn="just">
              <a:lnSpc>
                <a:spcPct val="120000"/>
              </a:lnSpc>
              <a:buFont typeface="Wingdings 3" charset="2"/>
              <a:buChar char=""/>
            </a:pPr>
            <a:r>
              <a:rPr lang="es-ES" sz="2400" b="1" dirty="0">
                <a:solidFill>
                  <a:schemeClr val="tx1"/>
                </a:solidFill>
              </a:rPr>
              <a:t>Requisitos de forma </a:t>
            </a:r>
            <a:r>
              <a:rPr lang="es-ES" sz="2400" dirty="0">
                <a:solidFill>
                  <a:schemeClr val="tx1"/>
                </a:solidFill>
              </a:rPr>
              <a:t>(es decir, requisitos relativos al contrato).</a:t>
            </a:r>
          </a:p>
          <a:p>
            <a:pPr algn="just">
              <a:lnSpc>
                <a:spcPct val="120000"/>
              </a:lnSpc>
              <a:buFont typeface="Wingdings 3" charset="2"/>
              <a:buChar char=""/>
            </a:pPr>
            <a:r>
              <a:rPr lang="es-ES" sz="2400" dirty="0">
                <a:solidFill>
                  <a:schemeClr val="tx1"/>
                </a:solidFill>
              </a:rPr>
              <a:t> En su defecto, el contrato puede ser </a:t>
            </a:r>
            <a:r>
              <a:rPr lang="es-ES" sz="2400" b="1" dirty="0">
                <a:solidFill>
                  <a:schemeClr val="tx1"/>
                </a:solidFill>
              </a:rPr>
              <a:t>anulado</a:t>
            </a:r>
            <a:r>
              <a:rPr lang="es-ES" sz="2400" dirty="0">
                <a:solidFill>
                  <a:schemeClr val="tx1"/>
                </a:solidFill>
              </a:rPr>
              <a:t>.</a:t>
            </a:r>
          </a:p>
        </p:txBody>
      </p:sp>
    </p:spTree>
    <p:extLst>
      <p:ext uri="{BB962C8B-B14F-4D97-AF65-F5344CB8AC3E}">
        <p14:creationId xmlns:p14="http://schemas.microsoft.com/office/powerpoint/2010/main" val="3763876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5280062" y="257909"/>
            <a:ext cx="3831104" cy="1037492"/>
          </a:xfrm>
        </p:spPr>
        <p:txBody>
          <a:bodyPr vert="horz" lIns="91440" tIns="45720" rIns="91440" bIns="45720" rtlCol="0" anchor="t">
            <a:normAutofit/>
          </a:bodyPr>
          <a:lstStyle/>
          <a:p>
            <a:pPr algn="ctr">
              <a:lnSpc>
                <a:spcPct val="90000"/>
              </a:lnSpc>
            </a:pPr>
            <a:r>
              <a:rPr lang="es-ES" sz="2800" b="1" dirty="0"/>
              <a:t> Requisitos de fondo relativos al aprendiz</a:t>
            </a:r>
            <a:endParaRPr lang="en-US" sz="2800" b="1" dirty="0"/>
          </a:p>
        </p:txBody>
      </p:sp>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4592708" y="1519977"/>
            <a:ext cx="4987669" cy="4986445"/>
          </a:xfrm>
        </p:spPr>
        <p:txBody>
          <a:bodyPr vert="horz" lIns="91440" tIns="45720" rIns="91440" bIns="45720" rtlCol="0">
            <a:normAutofit lnSpcReduction="10000"/>
          </a:bodyPr>
          <a:lstStyle/>
          <a:p>
            <a:pPr marL="285750" indent="-285750" algn="just">
              <a:lnSpc>
                <a:spcPct val="90000"/>
              </a:lnSpc>
              <a:buFont typeface="Wingdings 3" charset="2"/>
              <a:buChar char=""/>
            </a:pPr>
            <a:r>
              <a:rPr lang="es-ES" sz="1600" b="1" dirty="0">
                <a:solidFill>
                  <a:schemeClr val="tx1"/>
                </a:solidFill>
              </a:rPr>
              <a:t>Edad</a:t>
            </a:r>
            <a:r>
              <a:rPr lang="es-ES" sz="1600" dirty="0">
                <a:solidFill>
                  <a:schemeClr val="tx1"/>
                </a:solidFill>
              </a:rPr>
              <a:t>: entre 16 y 29 años ya cumplidos el día de la celebración del contrato </a:t>
            </a:r>
            <a:r>
              <a:rPr lang="fr-FR" sz="1600" dirty="0">
                <a:solidFill>
                  <a:schemeClr val="tx1"/>
                </a:solidFill>
              </a:rPr>
              <a:t>(</a:t>
            </a:r>
            <a:r>
              <a:rPr lang="fr-FR" sz="1600" i="1" dirty="0">
                <a:solidFill>
                  <a:schemeClr val="tx1"/>
                </a:solidFill>
              </a:rPr>
              <a:t>Code du travail</a:t>
            </a:r>
            <a:r>
              <a:rPr lang="es-ES" sz="1600" dirty="0">
                <a:solidFill>
                  <a:schemeClr val="tx1"/>
                </a:solidFill>
              </a:rPr>
              <a:t>, art. L. 6222-1, párr. 1).</a:t>
            </a:r>
            <a:endParaRPr lang="en-US" sz="1600" dirty="0">
              <a:solidFill>
                <a:schemeClr val="tx1"/>
              </a:solidFill>
            </a:endParaRPr>
          </a:p>
          <a:p>
            <a:pPr marL="742950" lvl="1" indent="-285750" algn="just">
              <a:lnSpc>
                <a:spcPct val="90000"/>
              </a:lnSpc>
              <a:buFont typeface="Wingdings 3" charset="2"/>
              <a:buChar char=""/>
            </a:pPr>
            <a:r>
              <a:rPr lang="es-ES" dirty="0">
                <a:solidFill>
                  <a:schemeClr val="tx1"/>
                </a:solidFill>
              </a:rPr>
              <a:t>Tener en cuenta que existen ciertas </a:t>
            </a:r>
            <a:r>
              <a:rPr lang="es-ES" b="1" dirty="0">
                <a:solidFill>
                  <a:schemeClr val="tx1"/>
                </a:solidFill>
              </a:rPr>
              <a:t>exenciones</a:t>
            </a:r>
            <a:r>
              <a:rPr lang="es-ES" dirty="0">
                <a:solidFill>
                  <a:schemeClr val="tx1"/>
                </a:solidFill>
              </a:rPr>
              <a:t>, en particular en el caso de:</a:t>
            </a:r>
            <a:endParaRPr lang="en-US" dirty="0">
              <a:solidFill>
                <a:schemeClr val="tx1"/>
              </a:solidFill>
            </a:endParaRPr>
          </a:p>
          <a:p>
            <a:pPr marL="1200150" lvl="2" indent="-285750" algn="just">
              <a:lnSpc>
                <a:spcPct val="90000"/>
              </a:lnSpc>
              <a:buFont typeface="Wingdings 3" charset="2"/>
              <a:buChar char=""/>
            </a:pPr>
            <a:r>
              <a:rPr lang="es-ES" sz="1600" dirty="0">
                <a:solidFill>
                  <a:schemeClr val="tx1"/>
                </a:solidFill>
              </a:rPr>
              <a:t>Jóvenes de al menos 15 años de edad que han cursado el </a:t>
            </a:r>
            <a:r>
              <a:rPr lang="ca-ES" sz="1600" b="0" i="0" dirty="0">
                <a:solidFill>
                  <a:schemeClr val="tx1"/>
                </a:solidFill>
                <a:effectLst/>
              </a:rPr>
              <a:t>1</a:t>
            </a:r>
            <a:r>
              <a:rPr lang="ca-ES" sz="1600" b="0" i="0" baseline="30000" dirty="0">
                <a:solidFill>
                  <a:schemeClr val="tx1"/>
                </a:solidFill>
                <a:effectLst/>
              </a:rPr>
              <a:t>er</a:t>
            </a:r>
            <a:r>
              <a:rPr lang="es-ES" sz="1600" dirty="0">
                <a:solidFill>
                  <a:schemeClr val="tx1"/>
                </a:solidFill>
              </a:rPr>
              <a:t> ciclo de educación secundaria francesa (hasta los 15 años);</a:t>
            </a:r>
            <a:endParaRPr lang="en-US" sz="1600" dirty="0">
              <a:solidFill>
                <a:schemeClr val="tx1"/>
              </a:solidFill>
            </a:endParaRPr>
          </a:p>
          <a:p>
            <a:pPr marL="1200150" lvl="2" indent="-285750" algn="just">
              <a:lnSpc>
                <a:spcPct val="90000"/>
              </a:lnSpc>
              <a:buFont typeface="Wingdings 3" charset="2"/>
              <a:buChar char=""/>
            </a:pPr>
            <a:r>
              <a:rPr lang="es-ES" sz="1600" dirty="0">
                <a:solidFill>
                  <a:schemeClr val="tx1"/>
                </a:solidFill>
              </a:rPr>
              <a:t>Personas mayores de 29 años que poseen la condición de trabajador discapacitado o de deportista de alto nivel.</a:t>
            </a:r>
            <a:endParaRPr lang="en-US" sz="1600" dirty="0">
              <a:solidFill>
                <a:schemeClr val="tx1"/>
              </a:solidFill>
            </a:endParaRPr>
          </a:p>
          <a:p>
            <a:pPr marL="285750" indent="-285750" algn="just">
              <a:lnSpc>
                <a:spcPct val="90000"/>
              </a:lnSpc>
              <a:buFont typeface="Wingdings 3" charset="2"/>
              <a:buChar char=""/>
            </a:pPr>
            <a:r>
              <a:rPr lang="es-ES" sz="1600" b="1" dirty="0">
                <a:solidFill>
                  <a:schemeClr val="tx1"/>
                </a:solidFill>
              </a:rPr>
              <a:t>Capacidad civil</a:t>
            </a:r>
            <a:r>
              <a:rPr lang="es-ES" sz="1600" dirty="0">
                <a:solidFill>
                  <a:schemeClr val="tx1"/>
                </a:solidFill>
              </a:rPr>
              <a:t>: mayores de edad (18 años) o menores autorizados por su representante legal. Quedan excluidos, por tanto, los adultos con incapacidad jurídica (tutela, curatela, defensor judicial).</a:t>
            </a:r>
            <a:endParaRPr lang="en-US" sz="1600" dirty="0">
              <a:solidFill>
                <a:schemeClr val="tx1"/>
              </a:solidFill>
            </a:endParaRPr>
          </a:p>
          <a:p>
            <a:pPr marL="285750" indent="-285750" algn="just">
              <a:lnSpc>
                <a:spcPct val="90000"/>
              </a:lnSpc>
              <a:buFont typeface="Wingdings 3" charset="2"/>
              <a:buChar char=""/>
            </a:pPr>
            <a:r>
              <a:rPr lang="es-ES" sz="1600" b="1" dirty="0">
                <a:solidFill>
                  <a:schemeClr val="tx1"/>
                </a:solidFill>
              </a:rPr>
              <a:t>Nacionalidad</a:t>
            </a:r>
            <a:r>
              <a:rPr lang="es-ES" sz="1600" dirty="0">
                <a:solidFill>
                  <a:schemeClr val="tx1"/>
                </a:solidFill>
              </a:rPr>
              <a:t>: francesa o extranjera con autorización para permanecer en Francia (permiso de residencia obligatorio).</a:t>
            </a:r>
            <a:endParaRPr lang="en-US" sz="1600" dirty="0">
              <a:solidFill>
                <a:schemeClr val="tx1"/>
              </a:solidFill>
            </a:endParaRPr>
          </a:p>
        </p:txBody>
      </p:sp>
      <p:pic>
        <p:nvPicPr>
          <p:cNvPr id="2050" name="Picture 2" descr="Apprenti — Wikipédia">
            <a:extLst>
              <a:ext uri="{FF2B5EF4-FFF2-40B4-BE49-F238E27FC236}">
                <a16:creationId xmlns:a16="http://schemas.microsoft.com/office/drawing/2014/main" id="{6685727A-1893-D347-93BD-AD0E828A31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02" t="1868" r="12996" b="2012"/>
          <a:stretch/>
        </p:blipFill>
        <p:spPr bwMode="auto">
          <a:xfrm>
            <a:off x="-113730" y="0"/>
            <a:ext cx="4987669" cy="686880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47" name="Isosceles Triangle 146">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358754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fonction tutorale du &quot;maître d'apprentissage&quot; dans l'entreprise -  Alternance Professionnelle">
            <a:extLst>
              <a:ext uri="{FF2B5EF4-FFF2-40B4-BE49-F238E27FC236}">
                <a16:creationId xmlns:a16="http://schemas.microsoft.com/office/drawing/2014/main" id="{B62B41A8-59E4-AC4F-BF44-BF231E3BA135}"/>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14335" r="10116" b="1"/>
          <a:stretch/>
        </p:blipFill>
        <p:spPr bwMode="auto">
          <a:xfrm>
            <a:off x="5321300" y="-1"/>
            <a:ext cx="6867524"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051085" y="155775"/>
            <a:ext cx="4581619" cy="1015659"/>
          </a:xfrm>
        </p:spPr>
        <p:txBody>
          <a:bodyPr vert="horz" lIns="91440" tIns="45720" rIns="91440" bIns="45720" rtlCol="0">
            <a:normAutofit fontScale="90000"/>
          </a:bodyPr>
          <a:lstStyle/>
          <a:p>
            <a:pPr algn="ctr"/>
            <a:r>
              <a:rPr lang="en-US" sz="2800" b="1" dirty="0"/>
              <a:t/>
            </a:r>
            <a:br>
              <a:rPr lang="en-US" sz="2800" b="1" dirty="0"/>
            </a:br>
            <a:r>
              <a:rPr lang="es-ES" sz="3100" b="1" dirty="0"/>
              <a:t>Requisitos de fondo relativos a la empresa</a:t>
            </a:r>
            <a:endParaRPr lang="en-US" sz="3100" b="1" dirty="0"/>
          </a:p>
        </p:txBody>
      </p:sp>
      <p:sp>
        <p:nvSpPr>
          <p:cNvPr id="16" name="Sous-titre 2">
            <a:extLst>
              <a:ext uri="{FF2B5EF4-FFF2-40B4-BE49-F238E27FC236}">
                <a16:creationId xmlns:a16="http://schemas.microsoft.com/office/drawing/2014/main" id="{C80AFCEC-CDDD-114B-8BD5-161A98831249}"/>
              </a:ext>
            </a:extLst>
          </p:cNvPr>
          <p:cNvSpPr txBox="1">
            <a:spLocks/>
          </p:cNvSpPr>
          <p:nvPr/>
        </p:nvSpPr>
        <p:spPr>
          <a:xfrm>
            <a:off x="365369" y="1264099"/>
            <a:ext cx="5433646" cy="5670101"/>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pitchFamily="2" charset="2"/>
              <a:buChar char="§"/>
            </a:pPr>
            <a:r>
              <a:rPr lang="es-ES" sz="1600" b="1" dirty="0">
                <a:solidFill>
                  <a:schemeClr val="tx1"/>
                </a:solidFill>
              </a:rPr>
              <a:t>Declaración previa</a:t>
            </a:r>
            <a:r>
              <a:rPr lang="es-ES" sz="1600" dirty="0">
                <a:solidFill>
                  <a:schemeClr val="tx1"/>
                </a:solidFill>
              </a:rPr>
              <a:t>: la empresa debe declarar a la autoridad administrativa que adopta las medidas necesarias para la organización del aprendizaje y que garantiza que el equipamiento de la empresa, las técnicas utilizadas y las condiciones de trabajo, salud y seguridad permiten una formación satisfactoria (</a:t>
            </a:r>
            <a:r>
              <a:rPr lang="es-ES" sz="1600" b="1" i="1" dirty="0" err="1">
                <a:solidFill>
                  <a:schemeClr val="tx1"/>
                </a:solidFill>
              </a:rPr>
              <a:t>Code</a:t>
            </a:r>
            <a:r>
              <a:rPr lang="es-ES" sz="1600" b="1" i="1" dirty="0">
                <a:solidFill>
                  <a:schemeClr val="tx1"/>
                </a:solidFill>
              </a:rPr>
              <a:t> du </a:t>
            </a:r>
            <a:r>
              <a:rPr lang="es-ES" sz="1600" b="1" i="1" dirty="0" err="1">
                <a:solidFill>
                  <a:schemeClr val="tx1"/>
                </a:solidFill>
              </a:rPr>
              <a:t>travail</a:t>
            </a:r>
            <a:r>
              <a:rPr lang="es-ES" sz="1600" b="1" dirty="0">
                <a:solidFill>
                  <a:schemeClr val="tx1"/>
                </a:solidFill>
              </a:rPr>
              <a:t>, art. L. 6223-1, párr. 1</a:t>
            </a:r>
            <a:r>
              <a:rPr lang="es-ES" sz="1600" dirty="0">
                <a:solidFill>
                  <a:schemeClr val="tx1"/>
                </a:solidFill>
              </a:rPr>
              <a:t>).</a:t>
            </a:r>
            <a:endParaRPr lang="fr-FR" sz="1600" dirty="0">
              <a:solidFill>
                <a:schemeClr val="tx1"/>
              </a:solidFill>
            </a:endParaRPr>
          </a:p>
          <a:p>
            <a:pPr marL="742950" lvl="1" indent="-285750" algn="just">
              <a:lnSpc>
                <a:spcPct val="90000"/>
              </a:lnSpc>
              <a:buFont typeface="Wingdings" pitchFamily="2" charset="2"/>
              <a:buChar char="§"/>
            </a:pPr>
            <a:r>
              <a:rPr lang="es-ES" dirty="0">
                <a:solidFill>
                  <a:schemeClr val="tx1"/>
                </a:solidFill>
              </a:rPr>
              <a:t>La declaración </a:t>
            </a:r>
            <a:r>
              <a:rPr lang="es-ES" b="1" dirty="0">
                <a:solidFill>
                  <a:schemeClr val="tx1"/>
                </a:solidFill>
              </a:rPr>
              <a:t>perderá su validez </a:t>
            </a:r>
            <a:r>
              <a:rPr lang="es-ES" dirty="0">
                <a:solidFill>
                  <a:schemeClr val="tx1"/>
                </a:solidFill>
              </a:rPr>
              <a:t>en caso de ausencia de celebración de contrato de aprendizaje en un período de cinco años a partir de la declaración.</a:t>
            </a:r>
            <a:endParaRPr lang="fr-FR" dirty="0">
              <a:solidFill>
                <a:schemeClr val="tx1"/>
              </a:solidFill>
            </a:endParaRPr>
          </a:p>
          <a:p>
            <a:pPr marL="742950" lvl="1" indent="-285750" algn="just">
              <a:lnSpc>
                <a:spcPct val="90000"/>
              </a:lnSpc>
              <a:buFont typeface="Wingdings" pitchFamily="2" charset="2"/>
              <a:buChar char="§"/>
            </a:pPr>
            <a:r>
              <a:rPr lang="es-ES" dirty="0">
                <a:solidFill>
                  <a:schemeClr val="tx1"/>
                </a:solidFill>
              </a:rPr>
              <a:t>En caso de </a:t>
            </a:r>
            <a:r>
              <a:rPr lang="es-ES" b="1" dirty="0">
                <a:solidFill>
                  <a:schemeClr val="tx1"/>
                </a:solidFill>
              </a:rPr>
              <a:t>inobservancia </a:t>
            </a:r>
            <a:r>
              <a:rPr lang="es-ES" dirty="0">
                <a:solidFill>
                  <a:schemeClr val="tx1"/>
                </a:solidFill>
              </a:rPr>
              <a:t>de la normativa relativa al aprendizaje, el prefecto departamental (en Francia, el representante del Estado) podrá oponerse a la contratación de aprendices por parte de la empresa </a:t>
            </a:r>
            <a:r>
              <a:rPr lang="ca-ES" b="0" i="0" dirty="0">
                <a:solidFill>
                  <a:srgbClr val="4D5156"/>
                </a:solidFill>
                <a:effectLst/>
              </a:rPr>
              <a:t>—</a:t>
            </a:r>
            <a:r>
              <a:rPr lang="es-ES" dirty="0">
                <a:solidFill>
                  <a:schemeClr val="tx1"/>
                </a:solidFill>
              </a:rPr>
              <a:t>previa notificación de la inspección del trabajo o del director de la DIRECCTE (</a:t>
            </a:r>
            <a:r>
              <a:rPr lang="fr-FR" dirty="0">
                <a:solidFill>
                  <a:srgbClr val="292A30"/>
                </a:solidFill>
                <a:effectLst/>
              </a:rPr>
              <a:t>Direction régionale des </a:t>
            </a:r>
            <a:r>
              <a:rPr lang="fr-FR" dirty="0">
                <a:solidFill>
                  <a:srgbClr val="292A30"/>
                </a:solidFill>
              </a:rPr>
              <a:t>e</a:t>
            </a:r>
            <a:r>
              <a:rPr lang="fr-FR" dirty="0">
                <a:solidFill>
                  <a:srgbClr val="292A30"/>
                </a:solidFill>
                <a:effectLst/>
              </a:rPr>
              <a:t>ntreprises, </a:t>
            </a:r>
            <a:r>
              <a:rPr lang="fr-FR" dirty="0">
                <a:solidFill>
                  <a:srgbClr val="292A30"/>
                </a:solidFill>
              </a:rPr>
              <a:t>d</a:t>
            </a:r>
            <a:r>
              <a:rPr lang="fr-FR" dirty="0">
                <a:solidFill>
                  <a:srgbClr val="292A30"/>
                </a:solidFill>
                <a:effectLst/>
              </a:rPr>
              <a:t>e </a:t>
            </a:r>
            <a:r>
              <a:rPr lang="fr-FR" dirty="0">
                <a:solidFill>
                  <a:srgbClr val="292A30"/>
                </a:solidFill>
              </a:rPr>
              <a:t>l</a:t>
            </a:r>
            <a:r>
              <a:rPr lang="fr-FR" dirty="0">
                <a:solidFill>
                  <a:srgbClr val="292A30"/>
                </a:solidFill>
                <a:effectLst/>
              </a:rPr>
              <a:t>a concurrence, de </a:t>
            </a:r>
            <a:r>
              <a:rPr lang="fr-FR" dirty="0">
                <a:solidFill>
                  <a:srgbClr val="292A30"/>
                </a:solidFill>
              </a:rPr>
              <a:t>l</a:t>
            </a:r>
            <a:r>
              <a:rPr lang="fr-FR" dirty="0">
                <a:solidFill>
                  <a:srgbClr val="292A30"/>
                </a:solidFill>
                <a:effectLst/>
              </a:rPr>
              <a:t>a </a:t>
            </a:r>
            <a:r>
              <a:rPr lang="fr-FR" dirty="0">
                <a:solidFill>
                  <a:srgbClr val="292A30"/>
                </a:solidFill>
              </a:rPr>
              <a:t>c</a:t>
            </a:r>
            <a:r>
              <a:rPr lang="fr-FR" dirty="0">
                <a:solidFill>
                  <a:srgbClr val="292A30"/>
                </a:solidFill>
                <a:effectLst/>
              </a:rPr>
              <a:t>onsommation, du </a:t>
            </a:r>
            <a:r>
              <a:rPr lang="fr-FR" dirty="0">
                <a:solidFill>
                  <a:srgbClr val="292A30"/>
                </a:solidFill>
              </a:rPr>
              <a:t>t</a:t>
            </a:r>
            <a:r>
              <a:rPr lang="fr-FR" dirty="0">
                <a:solidFill>
                  <a:srgbClr val="292A30"/>
                </a:solidFill>
                <a:effectLst/>
              </a:rPr>
              <a:t>ravail </a:t>
            </a:r>
            <a:r>
              <a:rPr lang="fr-FR" dirty="0">
                <a:solidFill>
                  <a:srgbClr val="292A30"/>
                </a:solidFill>
              </a:rPr>
              <a:t>e</a:t>
            </a:r>
            <a:r>
              <a:rPr lang="fr-FR" dirty="0">
                <a:solidFill>
                  <a:srgbClr val="292A30"/>
                </a:solidFill>
                <a:effectLst/>
              </a:rPr>
              <a:t>t </a:t>
            </a:r>
            <a:r>
              <a:rPr lang="fr-FR" dirty="0">
                <a:solidFill>
                  <a:srgbClr val="292A30"/>
                </a:solidFill>
              </a:rPr>
              <a:t>d</a:t>
            </a:r>
            <a:r>
              <a:rPr lang="fr-FR" dirty="0">
                <a:solidFill>
                  <a:srgbClr val="292A30"/>
                </a:solidFill>
                <a:effectLst/>
              </a:rPr>
              <a:t>e </a:t>
            </a:r>
            <a:r>
              <a:rPr lang="fr-FR" dirty="0">
                <a:solidFill>
                  <a:srgbClr val="292A30"/>
                </a:solidFill>
              </a:rPr>
              <a:t>l’e</a:t>
            </a:r>
            <a:r>
              <a:rPr lang="fr-FR" dirty="0">
                <a:solidFill>
                  <a:srgbClr val="292A30"/>
                </a:solidFill>
                <a:effectLst/>
              </a:rPr>
              <a:t>mploi</a:t>
            </a:r>
            <a:r>
              <a:rPr lang="fr-FR" i="0" dirty="0">
                <a:solidFill>
                  <a:srgbClr val="292A30"/>
                </a:solidFill>
                <a:effectLst/>
              </a:rPr>
              <a:t>)</a:t>
            </a:r>
            <a:r>
              <a:rPr lang="es-ES" dirty="0">
                <a:solidFill>
                  <a:schemeClr val="tx1"/>
                </a:solidFill>
              </a:rPr>
              <a:t>, que pasó a ser, el 1/04/2021, la DREETS (</a:t>
            </a:r>
            <a:r>
              <a:rPr lang="fr-FR" b="0" i="0" dirty="0">
                <a:solidFill>
                  <a:schemeClr val="tx1"/>
                </a:solidFill>
                <a:effectLst/>
              </a:rPr>
              <a:t>Direction régionale de l’économie, de l’emploi, du travail et des solidarités).</a:t>
            </a:r>
          </a:p>
        </p:txBody>
      </p:sp>
    </p:spTree>
    <p:extLst>
      <p:ext uri="{BB962C8B-B14F-4D97-AF65-F5344CB8AC3E}">
        <p14:creationId xmlns:p14="http://schemas.microsoft.com/office/powerpoint/2010/main" val="305393746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fonction tutorale du &quot;maître d'apprentissage&quot; dans l'entreprise -  Alternance Professionnelle">
            <a:extLst>
              <a:ext uri="{FF2B5EF4-FFF2-40B4-BE49-F238E27FC236}">
                <a16:creationId xmlns:a16="http://schemas.microsoft.com/office/drawing/2014/main" id="{B62B41A8-59E4-AC4F-BF44-BF231E3BA135}"/>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14335" r="10116" b="1"/>
          <a:stretch/>
        </p:blipFill>
        <p:spPr bwMode="auto">
          <a:xfrm>
            <a:off x="5057031" y="-1"/>
            <a:ext cx="7131794"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31868" y="311487"/>
            <a:ext cx="4934045" cy="1005275"/>
          </a:xfrm>
        </p:spPr>
        <p:txBody>
          <a:bodyPr vert="horz" lIns="91440" tIns="45720" rIns="91440" bIns="45720" rtlCol="0">
            <a:normAutofit/>
          </a:bodyPr>
          <a:lstStyle/>
          <a:p>
            <a:pPr algn="ctr"/>
            <a:r>
              <a:rPr lang="es-ES" sz="2800" b="1" dirty="0"/>
              <a:t>Requisitos de fondo relativos a la empresa</a:t>
            </a:r>
            <a:endParaRPr lang="en-US" sz="2800" b="1" dirty="0"/>
          </a:p>
        </p:txBody>
      </p:sp>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631868" y="1503355"/>
            <a:ext cx="5266992" cy="5233658"/>
          </a:xfrm>
        </p:spPr>
        <p:txBody>
          <a:bodyPr vert="horz" lIns="91440" tIns="45720" rIns="91440" bIns="45720" rtlCol="0">
            <a:noAutofit/>
          </a:bodyPr>
          <a:lstStyle/>
          <a:p>
            <a:pPr marL="285750" indent="-285750" algn="just">
              <a:lnSpc>
                <a:spcPct val="90000"/>
              </a:lnSpc>
              <a:buFont typeface="Wingdings" pitchFamily="2" charset="2"/>
              <a:buChar char="§"/>
            </a:pPr>
            <a:r>
              <a:rPr lang="es-ES" sz="1600" b="1" dirty="0">
                <a:solidFill>
                  <a:schemeClr val="tx1"/>
                </a:solidFill>
              </a:rPr>
              <a:t>Designación del maestro de aprendizaje</a:t>
            </a:r>
            <a:r>
              <a:rPr lang="es-ES" sz="1600" dirty="0">
                <a:solidFill>
                  <a:schemeClr val="tx1"/>
                </a:solidFill>
              </a:rPr>
              <a:t>: se trata de la persona orquesta del aprendizaje, responsable de la formación del aprendiz y que asume la función de tutor (</a:t>
            </a:r>
            <a:r>
              <a:rPr lang="fr-MC" sz="1600" i="1" dirty="0">
                <a:solidFill>
                  <a:schemeClr val="tx1"/>
                </a:solidFill>
              </a:rPr>
              <a:t>Code du travail</a:t>
            </a:r>
            <a:r>
              <a:rPr lang="es-ES" sz="1600" dirty="0">
                <a:solidFill>
                  <a:schemeClr val="tx1"/>
                </a:solidFill>
              </a:rPr>
              <a:t>, art. L. 6223-5).</a:t>
            </a:r>
            <a:endParaRPr lang="fr-FR" sz="1600" dirty="0">
              <a:solidFill>
                <a:schemeClr val="tx1"/>
              </a:solidFill>
            </a:endParaRPr>
          </a:p>
          <a:p>
            <a:pPr marL="742950" lvl="1" indent="-285750" algn="just">
              <a:lnSpc>
                <a:spcPct val="90000"/>
              </a:lnSpc>
              <a:buFont typeface="Wingdings" pitchFamily="2" charset="2"/>
              <a:buChar char="§"/>
            </a:pPr>
            <a:r>
              <a:rPr lang="es-ES" sz="1400" b="1" dirty="0">
                <a:solidFill>
                  <a:schemeClr val="tx1"/>
                </a:solidFill>
              </a:rPr>
              <a:t>El maestro de aprendizaje debe ser empleado de la empresa</a:t>
            </a:r>
            <a:r>
              <a:rPr lang="es-ES" sz="1400" dirty="0">
                <a:solidFill>
                  <a:schemeClr val="tx1"/>
                </a:solidFill>
              </a:rPr>
              <a:t>, voluntario, mayor de edad y ofrecer absoluta garantía de moralidad.</a:t>
            </a:r>
            <a:endParaRPr lang="fr-FR" sz="1400" dirty="0">
              <a:solidFill>
                <a:schemeClr val="tx1"/>
              </a:solidFill>
            </a:endParaRPr>
          </a:p>
          <a:p>
            <a:pPr marL="742950" lvl="1" indent="-285750" algn="just">
              <a:lnSpc>
                <a:spcPct val="90000"/>
              </a:lnSpc>
              <a:buFont typeface="Wingdings" pitchFamily="2" charset="2"/>
              <a:buChar char="§"/>
            </a:pPr>
            <a:r>
              <a:rPr lang="es-ES" sz="1400" b="1" dirty="0">
                <a:solidFill>
                  <a:schemeClr val="tx1"/>
                </a:solidFill>
              </a:rPr>
              <a:t>El maestro de aprendizaje debe poseer competencias profesionales</a:t>
            </a:r>
            <a:r>
              <a:rPr lang="es-ES" sz="1400" dirty="0">
                <a:solidFill>
                  <a:schemeClr val="tx1"/>
                </a:solidFill>
              </a:rPr>
              <a:t>, es decir, tener un diploma o título dentro del ámbito profesional correspondiente a la finalidad del diploma o título que prepara el aprendiz, o bien un justificante de dos años de ejercicio en una actividad profesional relacionada con la cualificación que prepara el aprendiz (</a:t>
            </a:r>
            <a:r>
              <a:rPr lang="fr-FR" sz="1400" i="1" dirty="0">
                <a:solidFill>
                  <a:schemeClr val="tx1"/>
                </a:solidFill>
              </a:rPr>
              <a:t>Code du travail</a:t>
            </a:r>
            <a:r>
              <a:rPr lang="fr-FR" sz="1400" dirty="0">
                <a:solidFill>
                  <a:schemeClr val="tx1"/>
                </a:solidFill>
              </a:rPr>
              <a:t>, </a:t>
            </a:r>
            <a:r>
              <a:rPr lang="es-ES" sz="1400" dirty="0">
                <a:solidFill>
                  <a:schemeClr val="tx1"/>
                </a:solidFill>
              </a:rPr>
              <a:t>art. L. 6223-8-1).</a:t>
            </a:r>
            <a:endParaRPr lang="fr-FR" sz="1400" dirty="0">
              <a:solidFill>
                <a:schemeClr val="tx1"/>
              </a:solidFill>
            </a:endParaRPr>
          </a:p>
          <a:p>
            <a:pPr marL="285750" indent="-285750" algn="just">
              <a:lnSpc>
                <a:spcPct val="90000"/>
              </a:lnSpc>
              <a:buFont typeface="Wingdings" pitchFamily="2" charset="2"/>
              <a:buChar char="§"/>
            </a:pPr>
            <a:r>
              <a:rPr lang="es-ES" sz="1600" dirty="0">
                <a:solidFill>
                  <a:schemeClr val="tx1"/>
                </a:solidFill>
              </a:rPr>
              <a:t>El </a:t>
            </a:r>
            <a:r>
              <a:rPr lang="es-ES" sz="1600" b="1" dirty="0">
                <a:solidFill>
                  <a:schemeClr val="tx1"/>
                </a:solidFill>
              </a:rPr>
              <a:t>número máximo de aprendices </a:t>
            </a:r>
            <a:r>
              <a:rPr lang="es-ES" sz="1600" dirty="0">
                <a:solidFill>
                  <a:schemeClr val="tx1"/>
                </a:solidFill>
              </a:rPr>
              <a:t>que puede acoger simultáneamente una empresa se limita a dos por maestro de aprendizaje (</a:t>
            </a:r>
            <a:r>
              <a:rPr lang="fr-FR" sz="1600" i="1" dirty="0">
                <a:solidFill>
                  <a:schemeClr val="tx1"/>
                </a:solidFill>
              </a:rPr>
              <a:t>Code du travail</a:t>
            </a:r>
            <a:r>
              <a:rPr lang="es-ES" sz="1600" dirty="0">
                <a:solidFill>
                  <a:schemeClr val="tx1"/>
                </a:solidFill>
              </a:rPr>
              <a:t>, art. R. 6223-6).</a:t>
            </a:r>
            <a:endParaRPr lang="fr-FR" sz="1600" dirty="0">
              <a:solidFill>
                <a:schemeClr val="tx1"/>
              </a:solidFill>
            </a:endParaRPr>
          </a:p>
        </p:txBody>
      </p:sp>
    </p:spTree>
    <p:extLst>
      <p:ext uri="{BB962C8B-B14F-4D97-AF65-F5344CB8AC3E}">
        <p14:creationId xmlns:p14="http://schemas.microsoft.com/office/powerpoint/2010/main" val="173268313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2258568" y="591312"/>
            <a:ext cx="7269480" cy="1320800"/>
          </a:xfrm>
        </p:spPr>
        <p:txBody>
          <a:bodyPr>
            <a:normAutofit/>
          </a:bodyPr>
          <a:lstStyle/>
          <a:p>
            <a:pPr algn="ctr"/>
            <a:r>
              <a:rPr lang="es-ES" sz="3600" b="1" dirty="0"/>
              <a:t>Requisitos de forma del contrato de aprendizaje</a:t>
            </a:r>
            <a:endParaRPr lang="fr-FR" b="1"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1252222" y="2006600"/>
            <a:ext cx="9913618" cy="4616703"/>
          </a:xfrm>
        </p:spPr>
        <p:txBody>
          <a:bodyPr>
            <a:normAutofit lnSpcReduction="10000"/>
          </a:bodyPr>
          <a:lstStyle/>
          <a:p>
            <a:pPr algn="just">
              <a:lnSpc>
                <a:spcPct val="90000"/>
              </a:lnSpc>
            </a:pPr>
            <a:r>
              <a:rPr lang="es-ES" dirty="0">
                <a:solidFill>
                  <a:schemeClr val="tx1"/>
                </a:solidFill>
              </a:rPr>
              <a:t>El contrato de aprendizaje es un contrato </a:t>
            </a:r>
            <a:r>
              <a:rPr lang="es-ES" b="1" dirty="0">
                <a:solidFill>
                  <a:schemeClr val="tx1"/>
                </a:solidFill>
              </a:rPr>
              <a:t>formal</a:t>
            </a:r>
            <a:r>
              <a:rPr lang="es-ES" dirty="0">
                <a:solidFill>
                  <a:schemeClr val="tx1"/>
                </a:solidFill>
              </a:rPr>
              <a:t> (</a:t>
            </a:r>
            <a:r>
              <a:rPr lang="fr-FR" i="1" dirty="0">
                <a:solidFill>
                  <a:schemeClr val="tx1"/>
                </a:solidFill>
              </a:rPr>
              <a:t>Code du travail</a:t>
            </a:r>
            <a:r>
              <a:rPr lang="es-ES" dirty="0">
                <a:solidFill>
                  <a:schemeClr val="tx1"/>
                </a:solidFill>
              </a:rPr>
              <a:t>, art. L. 6222-4)</a:t>
            </a:r>
          </a:p>
          <a:p>
            <a:pPr algn="just">
              <a:lnSpc>
                <a:spcPct val="90000"/>
              </a:lnSpc>
            </a:pPr>
            <a:r>
              <a:rPr lang="es-ES" dirty="0">
                <a:solidFill>
                  <a:schemeClr val="tx1"/>
                </a:solidFill>
              </a:rPr>
              <a:t>El contrato de aprendizaje es un contrato </a:t>
            </a:r>
            <a:r>
              <a:rPr lang="es-ES" b="1" dirty="0">
                <a:solidFill>
                  <a:schemeClr val="tx1"/>
                </a:solidFill>
              </a:rPr>
              <a:t>escrito</a:t>
            </a:r>
            <a:r>
              <a:rPr lang="es-ES" dirty="0">
                <a:solidFill>
                  <a:schemeClr val="tx1"/>
                </a:solidFill>
              </a:rPr>
              <a:t> (</a:t>
            </a:r>
            <a:r>
              <a:rPr lang="fr-FR" i="1" dirty="0">
                <a:solidFill>
                  <a:schemeClr val="tx1"/>
                </a:solidFill>
              </a:rPr>
              <a:t>Code du travail</a:t>
            </a:r>
            <a:r>
              <a:rPr lang="es-ES" dirty="0">
                <a:solidFill>
                  <a:schemeClr val="tx1"/>
                </a:solidFill>
              </a:rPr>
              <a:t>, art. R.6222-2, párr. 1).</a:t>
            </a:r>
          </a:p>
          <a:p>
            <a:pPr algn="just">
              <a:lnSpc>
                <a:spcPct val="90000"/>
              </a:lnSpc>
            </a:pPr>
            <a:r>
              <a:rPr lang="es-ES" dirty="0">
                <a:solidFill>
                  <a:schemeClr val="tx1"/>
                </a:solidFill>
              </a:rPr>
              <a:t>La ausencia de celebración de un contrato de aprendizaje por escrito conlleva su nulidad (Soc., 13 de dic. 2007, </a:t>
            </a:r>
            <a:r>
              <a:rPr lang="es-ES" dirty="0" err="1">
                <a:solidFill>
                  <a:schemeClr val="tx1"/>
                </a:solidFill>
              </a:rPr>
              <a:t>n°</a:t>
            </a:r>
            <a:r>
              <a:rPr lang="es-ES" dirty="0">
                <a:solidFill>
                  <a:schemeClr val="tx1"/>
                </a:solidFill>
              </a:rPr>
              <a:t> 06-45.343; Soc., 9 de dic. 2010, </a:t>
            </a:r>
            <a:r>
              <a:rPr lang="es-ES" dirty="0" err="1">
                <a:solidFill>
                  <a:schemeClr val="tx1"/>
                </a:solidFill>
              </a:rPr>
              <a:t>n°</a:t>
            </a:r>
            <a:r>
              <a:rPr lang="es-ES" dirty="0">
                <a:solidFill>
                  <a:schemeClr val="tx1"/>
                </a:solidFill>
              </a:rPr>
              <a:t> 09-42.655).</a:t>
            </a:r>
          </a:p>
          <a:p>
            <a:pPr algn="just">
              <a:lnSpc>
                <a:spcPct val="90000"/>
              </a:lnSpc>
            </a:pPr>
            <a:r>
              <a:rPr lang="es-ES" b="1" dirty="0">
                <a:solidFill>
                  <a:schemeClr val="tx1"/>
                </a:solidFill>
              </a:rPr>
              <a:t>Información obligatoria </a:t>
            </a:r>
            <a:r>
              <a:rPr lang="es-ES" dirty="0">
                <a:solidFill>
                  <a:schemeClr val="tx1"/>
                </a:solidFill>
              </a:rPr>
              <a:t>que debe figurar en el contrato de aprendizaje (</a:t>
            </a:r>
            <a:r>
              <a:rPr lang="fr-FR" i="1" dirty="0">
                <a:solidFill>
                  <a:schemeClr val="tx1"/>
                </a:solidFill>
              </a:rPr>
              <a:t>Code du travail</a:t>
            </a:r>
            <a:r>
              <a:rPr lang="es-ES" dirty="0">
                <a:solidFill>
                  <a:schemeClr val="tx1"/>
                </a:solidFill>
              </a:rPr>
              <a:t>, art. L. 6222-4 y R. 6222-5):</a:t>
            </a:r>
          </a:p>
          <a:p>
            <a:pPr lvl="1" algn="just">
              <a:lnSpc>
                <a:spcPct val="90000"/>
              </a:lnSpc>
            </a:pPr>
            <a:r>
              <a:rPr lang="es-ES" sz="1800" dirty="0">
                <a:solidFill>
                  <a:schemeClr val="tx1"/>
                </a:solidFill>
              </a:rPr>
              <a:t>Nombre y apellidos del empleador o nombre de la empresa;</a:t>
            </a:r>
          </a:p>
          <a:p>
            <a:pPr lvl="1" algn="just">
              <a:lnSpc>
                <a:spcPct val="90000"/>
              </a:lnSpc>
            </a:pPr>
            <a:r>
              <a:rPr lang="es-ES" sz="1800" dirty="0">
                <a:solidFill>
                  <a:schemeClr val="tx1"/>
                </a:solidFill>
              </a:rPr>
              <a:t>Número de empleados de la empresa;</a:t>
            </a:r>
          </a:p>
          <a:p>
            <a:pPr lvl="1" algn="just">
              <a:lnSpc>
                <a:spcPct val="90000"/>
              </a:lnSpc>
            </a:pPr>
            <a:r>
              <a:rPr lang="es-ES" sz="1800" dirty="0">
                <a:solidFill>
                  <a:schemeClr val="tx1"/>
                </a:solidFill>
              </a:rPr>
              <a:t>Diploma o título que cursa el aprendiz;</a:t>
            </a:r>
          </a:p>
          <a:p>
            <a:pPr lvl="1" algn="just">
              <a:lnSpc>
                <a:spcPct val="90000"/>
              </a:lnSpc>
            </a:pPr>
            <a:r>
              <a:rPr lang="es-ES" sz="1800" dirty="0">
                <a:solidFill>
                  <a:schemeClr val="tx1"/>
                </a:solidFill>
              </a:rPr>
              <a:t>Nombre, apellidos y fecha de nacimiento del maestro de aprendizaje;</a:t>
            </a:r>
          </a:p>
          <a:p>
            <a:pPr lvl="1" algn="just">
              <a:lnSpc>
                <a:spcPct val="90000"/>
              </a:lnSpc>
            </a:pPr>
            <a:r>
              <a:rPr lang="es-ES" sz="1800" dirty="0">
                <a:solidFill>
                  <a:schemeClr val="tx1"/>
                </a:solidFill>
              </a:rPr>
              <a:t>Certificación del empleador que acredite que el maestro de aprendizaje cumple con los requisitos de competencia profesional;</a:t>
            </a:r>
          </a:p>
          <a:p>
            <a:pPr lvl="1" algn="just">
              <a:lnSpc>
                <a:spcPct val="90000"/>
              </a:lnSpc>
            </a:pPr>
            <a:r>
              <a:rPr lang="es-ES" sz="1800" dirty="0">
                <a:solidFill>
                  <a:schemeClr val="tx1"/>
                </a:solidFill>
              </a:rPr>
              <a:t>Fijación de la fecha de inicio del aprendizaje, la cual debe estar dentro de los primeros tres meses a partir del inicio del ciclo del centro de formación.</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956011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1818134" y="304801"/>
            <a:ext cx="8596668" cy="1320800"/>
          </a:xfrm>
        </p:spPr>
        <p:txBody>
          <a:bodyPr>
            <a:normAutofit/>
          </a:bodyPr>
          <a:lstStyle/>
          <a:p>
            <a:pPr algn="ctr"/>
            <a:r>
              <a:rPr lang="es-ES" sz="3600" b="1" dirty="0"/>
              <a:t>Requisitos de forma del contrato de aprendizaje</a:t>
            </a:r>
            <a:endParaRPr lang="fr-FR" b="1"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1333502" y="1739901"/>
            <a:ext cx="9877042" cy="5012944"/>
          </a:xfrm>
        </p:spPr>
        <p:txBody>
          <a:bodyPr>
            <a:normAutofit lnSpcReduction="10000"/>
          </a:bodyPr>
          <a:lstStyle/>
          <a:p>
            <a:pPr algn="just">
              <a:lnSpc>
                <a:spcPct val="90000"/>
              </a:lnSpc>
            </a:pPr>
            <a:r>
              <a:rPr lang="es-ES" dirty="0">
                <a:solidFill>
                  <a:schemeClr val="tx1"/>
                </a:solidFill>
              </a:rPr>
              <a:t>El contrato de aprendizaje debe ser </a:t>
            </a:r>
            <a:r>
              <a:rPr lang="es-ES" b="1" dirty="0">
                <a:solidFill>
                  <a:schemeClr val="tx1"/>
                </a:solidFill>
              </a:rPr>
              <a:t>registrado</a:t>
            </a:r>
            <a:r>
              <a:rPr lang="es-ES" dirty="0">
                <a:solidFill>
                  <a:schemeClr val="tx1"/>
                </a:solidFill>
              </a:rPr>
              <a:t> (</a:t>
            </a:r>
            <a:r>
              <a:rPr lang="fr-FR" i="1" dirty="0">
                <a:solidFill>
                  <a:schemeClr val="tx1"/>
                </a:solidFill>
              </a:rPr>
              <a:t>Code du travail, </a:t>
            </a:r>
            <a:r>
              <a:rPr lang="es-ES" dirty="0">
                <a:solidFill>
                  <a:schemeClr val="tx1"/>
                </a:solidFill>
              </a:rPr>
              <a:t>art. L. 6224-1).</a:t>
            </a:r>
            <a:endParaRPr lang="fr-FR" dirty="0">
              <a:solidFill>
                <a:schemeClr val="tx1"/>
              </a:solidFill>
            </a:endParaRPr>
          </a:p>
          <a:p>
            <a:pPr algn="just">
              <a:lnSpc>
                <a:spcPct val="90000"/>
              </a:lnSpc>
            </a:pPr>
            <a:r>
              <a:rPr lang="es-ES" sz="1800" dirty="0">
                <a:solidFill>
                  <a:schemeClr val="tx1"/>
                </a:solidFill>
              </a:rPr>
              <a:t>El registro del contrato permite a la empresa </a:t>
            </a:r>
            <a:r>
              <a:rPr lang="es-ES" sz="1800" b="1" dirty="0">
                <a:solidFill>
                  <a:schemeClr val="tx1"/>
                </a:solidFill>
              </a:rPr>
              <a:t>obtener la ayuda económica </a:t>
            </a:r>
            <a:r>
              <a:rPr lang="es-ES" sz="1800" dirty="0">
                <a:solidFill>
                  <a:schemeClr val="tx1"/>
                </a:solidFill>
              </a:rPr>
              <a:t>que acompaña a la celebración del contrato de aprendizaje.</a:t>
            </a:r>
            <a:endParaRPr lang="fr-FR" sz="1800" dirty="0">
              <a:solidFill>
                <a:schemeClr val="tx1"/>
              </a:solidFill>
            </a:endParaRPr>
          </a:p>
          <a:p>
            <a:pPr algn="just">
              <a:lnSpc>
                <a:spcPct val="90000"/>
              </a:lnSpc>
            </a:pPr>
            <a:r>
              <a:rPr lang="es-ES" sz="1800" dirty="0">
                <a:solidFill>
                  <a:schemeClr val="tx1"/>
                </a:solidFill>
              </a:rPr>
              <a:t>Dentro de los </a:t>
            </a:r>
            <a:r>
              <a:rPr lang="es-ES" sz="1800" b="1" dirty="0">
                <a:solidFill>
                  <a:schemeClr val="tx1"/>
                </a:solidFill>
              </a:rPr>
              <a:t>cinco días hábiles </a:t>
            </a:r>
            <a:r>
              <a:rPr lang="es-ES" sz="1800" dirty="0">
                <a:solidFill>
                  <a:schemeClr val="tx1"/>
                </a:solidFill>
              </a:rPr>
              <a:t>siguientes al inicio de la ejecución del contrato de aprendizaje, el empleador transmite este contrato al Operador de Competencias.</a:t>
            </a:r>
            <a:endParaRPr lang="fr-FR" sz="1800" dirty="0">
              <a:solidFill>
                <a:schemeClr val="tx1"/>
              </a:solidFill>
            </a:endParaRPr>
          </a:p>
          <a:p>
            <a:pPr algn="just">
              <a:lnSpc>
                <a:spcPct val="90000"/>
              </a:lnSpc>
            </a:pPr>
            <a:r>
              <a:rPr lang="es-ES" dirty="0">
                <a:solidFill>
                  <a:schemeClr val="tx1"/>
                </a:solidFill>
              </a:rPr>
              <a:t>El </a:t>
            </a:r>
            <a:r>
              <a:rPr lang="es-ES" b="1" dirty="0">
                <a:solidFill>
                  <a:schemeClr val="tx1"/>
                </a:solidFill>
              </a:rPr>
              <a:t>Operador de Competencias </a:t>
            </a:r>
            <a:r>
              <a:rPr lang="es-ES" dirty="0">
                <a:solidFill>
                  <a:schemeClr val="tx1"/>
                </a:solidFill>
              </a:rPr>
              <a:t>(OPCO), creado a través de la ley de 5 de septiembre de 2018, sustituyó, a partir del 1 de enero de 2019, a los Organismos Paritarios Recaudadores  Acreditados (OPCA). Se encarga de financiar la formación profesional dual, de favorecer la transición profesional de los empleados y de acompañar a pequeñas empresas y empleados en materia de formación.</a:t>
            </a:r>
            <a:endParaRPr lang="fr-FR" dirty="0">
              <a:solidFill>
                <a:schemeClr val="tx1"/>
              </a:solidFill>
            </a:endParaRPr>
          </a:p>
          <a:p>
            <a:pPr algn="just">
              <a:lnSpc>
                <a:spcPct val="90000"/>
              </a:lnSpc>
            </a:pPr>
            <a:r>
              <a:rPr lang="es-ES" dirty="0">
                <a:solidFill>
                  <a:schemeClr val="tx1"/>
                </a:solidFill>
              </a:rPr>
              <a:t>Existen 11 Operadores de Competencias en Francia que representan a todos los sectores profesionales. Todas las empresas están vinculadas a un determinado Operador de Competencias en función de su actividad.</a:t>
            </a:r>
            <a:endParaRPr lang="fr-FR" dirty="0">
              <a:solidFill>
                <a:schemeClr val="tx1"/>
              </a:solidFill>
            </a:endParaRPr>
          </a:p>
          <a:p>
            <a:pPr algn="just">
              <a:lnSpc>
                <a:spcPct val="90000"/>
              </a:lnSpc>
            </a:pPr>
            <a:r>
              <a:rPr lang="es-ES" dirty="0">
                <a:solidFill>
                  <a:schemeClr val="tx1"/>
                </a:solidFill>
              </a:rPr>
              <a:t>El Operador de Competencias </a:t>
            </a:r>
            <a:r>
              <a:rPr lang="es-ES" b="1" dirty="0">
                <a:solidFill>
                  <a:schemeClr val="tx1"/>
                </a:solidFill>
              </a:rPr>
              <a:t>se pronuncia</a:t>
            </a:r>
            <a:r>
              <a:rPr lang="es-ES" dirty="0">
                <a:solidFill>
                  <a:schemeClr val="tx1"/>
                </a:solidFill>
              </a:rPr>
              <a:t>, en un plazo de 20 días a partir de la fecha de recepción, sobre la posible </a:t>
            </a:r>
            <a:r>
              <a:rPr lang="es-ES" b="1" dirty="0">
                <a:solidFill>
                  <a:schemeClr val="tx1"/>
                </a:solidFill>
              </a:rPr>
              <a:t>cobertura financiera</a:t>
            </a:r>
            <a:r>
              <a:rPr lang="es-ES" dirty="0">
                <a:solidFill>
                  <a:schemeClr val="tx1"/>
                </a:solidFill>
              </a:rPr>
              <a:t>. Comprueba el cumplimiento de los requisitos de fondo y de forma del contrato de aprendizaje. En caso de inobservancia de uno de los requisitos, notifica a las partes y al Centro de Formación de Aprendices su negativa a financiar el contrato de aprendizaje (</a:t>
            </a:r>
            <a:r>
              <a:rPr lang="fr-FR" i="1" dirty="0">
                <a:solidFill>
                  <a:schemeClr val="tx1"/>
                </a:solidFill>
              </a:rPr>
              <a:t>Code du travail</a:t>
            </a:r>
            <a:r>
              <a:rPr lang="es-ES" dirty="0">
                <a:solidFill>
                  <a:schemeClr val="tx1"/>
                </a:solidFill>
              </a:rPr>
              <a:t>, art. D. 6224-2).</a:t>
            </a:r>
            <a:endParaRPr lang="fr-FR" sz="1800" dirty="0">
              <a:solidFill>
                <a:schemeClr val="tx1"/>
              </a:solidFill>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64714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gn="ctr">
              <a:lnSpc>
                <a:spcPct val="90000"/>
              </a:lnSpc>
            </a:pPr>
            <a:r>
              <a:rPr lang="es-ES" sz="4200" b="1" u="sng" kern="1200" dirty="0">
                <a:solidFill>
                  <a:schemeClr val="accent1"/>
                </a:solidFill>
                <a:latin typeface="+mj-lt"/>
                <a:ea typeface="+mj-ea"/>
                <a:cs typeface="+mj-cs"/>
              </a:rPr>
              <a:t>Parte 2</a:t>
            </a:r>
            <a:r>
              <a:rPr lang="es-ES" sz="4200" kern="1200" dirty="0">
                <a:solidFill>
                  <a:schemeClr val="accent1"/>
                </a:solidFill>
                <a:latin typeface="+mj-lt"/>
                <a:ea typeface="+mj-ea"/>
                <a:cs typeface="+mj-cs"/>
              </a:rPr>
              <a:t/>
            </a:r>
            <a:br>
              <a:rPr lang="es-ES" sz="4200" kern="1200" dirty="0">
                <a:solidFill>
                  <a:schemeClr val="accent1"/>
                </a:solidFill>
                <a:latin typeface="+mj-lt"/>
                <a:ea typeface="+mj-ea"/>
                <a:cs typeface="+mj-cs"/>
              </a:rPr>
            </a:br>
            <a:r>
              <a:rPr lang="es-ES" sz="4200" dirty="0"/>
              <a:t>Eje</a:t>
            </a:r>
            <a:r>
              <a:rPr lang="es-ES" sz="4200" kern="1200" dirty="0">
                <a:solidFill>
                  <a:schemeClr val="accent1"/>
                </a:solidFill>
                <a:latin typeface="+mj-lt"/>
                <a:ea typeface="+mj-ea"/>
                <a:cs typeface="+mj-cs"/>
              </a:rPr>
              <a:t>cución del contrato de aprendizaje</a:t>
            </a:r>
          </a:p>
        </p:txBody>
      </p:sp>
      <p:pic>
        <p:nvPicPr>
          <p:cNvPr id="16" name="Graphic 6" descr="Contrat avec un remplissage uni">
            <a:extLst>
              <a:ext uri="{FF2B5EF4-FFF2-40B4-BE49-F238E27FC236}">
                <a16:creationId xmlns:a16="http://schemas.microsoft.com/office/drawing/2014/main" id="{3B49E995-83EC-EF47-B5E7-8DC1FF1FD68A}"/>
              </a:ext>
            </a:extLst>
          </p:cNvPr>
          <p:cNvPicPr>
            <a:picLocks noChangeAspect="1"/>
          </p:cNvPicPr>
          <p:nvPr/>
        </p:nvPicPr>
        <p:blipFill>
          <a:blip r:embed="rId2">
            <a:extLst>
              <a:ext uri="{96DAC541-7B7A-43D3-8B79-37D633B846F1}">
                <asvg:svgBlip xmlns="" xmlns:asvg="http://schemas.microsoft.com/office/drawing/2016/SVG/main" r:embed="rId3"/>
              </a:ext>
            </a:extLst>
          </a:blip>
          <a:srcRect/>
          <a:stretch/>
        </p:blipFill>
        <p:spPr>
          <a:xfrm>
            <a:off x="1208645" y="1546154"/>
            <a:ext cx="3765692" cy="3765692"/>
          </a:xfrm>
          <a:prstGeom prst="rect">
            <a:avLst/>
          </a:prstGeom>
        </p:spPr>
      </p:pic>
    </p:spTree>
    <p:extLst>
      <p:ext uri="{BB962C8B-B14F-4D97-AF65-F5344CB8AC3E}">
        <p14:creationId xmlns:p14="http://schemas.microsoft.com/office/powerpoint/2010/main" val="23569435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DB775-7921-D342-86CD-60B1926D4A33}"/>
              </a:ext>
            </a:extLst>
          </p:cNvPr>
          <p:cNvSpPr>
            <a:spLocks noGrp="1"/>
          </p:cNvSpPr>
          <p:nvPr>
            <p:ph type="ctrTitle"/>
          </p:nvPr>
        </p:nvSpPr>
        <p:spPr>
          <a:xfrm>
            <a:off x="1103086" y="2404534"/>
            <a:ext cx="8170917" cy="1646302"/>
          </a:xfrm>
        </p:spPr>
        <p:txBody>
          <a:bodyPr/>
          <a:lstStyle/>
          <a:p>
            <a:r>
              <a:rPr lang="es-ES" sz="4400" u="sng" dirty="0"/>
              <a:t>Presentación</a:t>
            </a:r>
            <a:br>
              <a:rPr lang="es-ES" sz="4400" u="sng" dirty="0"/>
            </a:br>
            <a:r>
              <a:rPr lang="es-ES" b="1" dirty="0"/>
              <a:t>Régimen aplicable al contrato de aprendizaje en Francia</a:t>
            </a:r>
          </a:p>
        </p:txBody>
      </p:sp>
      <p:sp>
        <p:nvSpPr>
          <p:cNvPr id="3" name="Sous-titre 2">
            <a:extLst>
              <a:ext uri="{FF2B5EF4-FFF2-40B4-BE49-F238E27FC236}">
                <a16:creationId xmlns:a16="http://schemas.microsoft.com/office/drawing/2014/main" id="{386DA310-D670-FD4F-A982-34886521A394}"/>
              </a:ext>
            </a:extLst>
          </p:cNvPr>
          <p:cNvSpPr>
            <a:spLocks noGrp="1"/>
          </p:cNvSpPr>
          <p:nvPr>
            <p:ph type="subTitle" idx="1"/>
          </p:nvPr>
        </p:nvSpPr>
        <p:spPr>
          <a:xfrm>
            <a:off x="333376" y="4050833"/>
            <a:ext cx="8940628" cy="1096899"/>
          </a:xfrm>
        </p:spPr>
        <p:txBody>
          <a:bodyPr>
            <a:normAutofit fontScale="92500" lnSpcReduction="10000"/>
          </a:bodyPr>
          <a:lstStyle/>
          <a:p>
            <a:r>
              <a:rPr lang="fr-FR" dirty="0"/>
              <a:t>Sr. Vincent BERGER</a:t>
            </a:r>
          </a:p>
          <a:p>
            <a:r>
              <a:rPr lang="es-ES" dirty="0"/>
              <a:t>Agregado temporal de docencia e investigación (A.T.E.R.) en derecho privado (UPVD)</a:t>
            </a:r>
          </a:p>
          <a:p>
            <a:r>
              <a:rPr lang="fr-FR" dirty="0"/>
              <a:t>Centre du Droit Économique et du Développement Yves Serra (EA n° 4216)</a:t>
            </a:r>
          </a:p>
        </p:txBody>
      </p:sp>
      <p:pic>
        <p:nvPicPr>
          <p:cNvPr id="1026" name="Picture 2" descr="Logo UPVD format PNG - UPVD - Logo UPVD format PNG">
            <a:extLst>
              <a:ext uri="{FF2B5EF4-FFF2-40B4-BE49-F238E27FC236}">
                <a16:creationId xmlns:a16="http://schemas.microsoft.com/office/drawing/2014/main" id="{BC3336BD-FB53-8F43-8E91-264155AFB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6059487"/>
            <a:ext cx="1494777" cy="79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 long learning Transversalis - Le projet LLL-transversalis">
            <a:extLst>
              <a:ext uri="{FF2B5EF4-FFF2-40B4-BE49-F238E27FC236}">
                <a16:creationId xmlns:a16="http://schemas.microsoft.com/office/drawing/2014/main" id="{FF5C8153-685E-CB4E-BF3B-305232F9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6059487"/>
            <a:ext cx="748607" cy="798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CTEFA - Manuel d'utilisation du Logo">
            <a:extLst>
              <a:ext uri="{FF2B5EF4-FFF2-40B4-BE49-F238E27FC236}">
                <a16:creationId xmlns:a16="http://schemas.microsoft.com/office/drawing/2014/main" id="{EDB84213-4FA5-8448-B22F-B681E3646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74" y="6058620"/>
            <a:ext cx="2316694" cy="7993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03" y="2229735"/>
            <a:ext cx="2917997" cy="2917997"/>
          </a:xfrm>
          <a:prstGeom prst="rect">
            <a:avLst/>
          </a:prstGeom>
        </p:spPr>
      </p:pic>
      <p:pic>
        <p:nvPicPr>
          <p:cNvPr id="8" name="Image 7"/>
          <p:cNvPicPr>
            <a:picLocks noChangeAspect="1"/>
          </p:cNvPicPr>
          <p:nvPr/>
        </p:nvPicPr>
        <p:blipFill rotWithShape="1">
          <a:blip r:embed="rId6">
            <a:extLst>
              <a:ext uri="{28A0092B-C50C-407E-A947-70E740481C1C}">
                <a14:useLocalDpi xmlns:a14="http://schemas.microsoft.com/office/drawing/2010/main" val="0"/>
              </a:ext>
            </a:extLst>
          </a:blip>
          <a:srcRect l="49087" t="51444"/>
          <a:stretch/>
        </p:blipFill>
        <p:spPr>
          <a:xfrm>
            <a:off x="4724982" y="5388274"/>
            <a:ext cx="2739663" cy="1469726"/>
          </a:xfrm>
          <a:prstGeom prst="rect">
            <a:avLst/>
          </a:prstGeom>
        </p:spPr>
      </p:pic>
      <p:sp>
        <p:nvSpPr>
          <p:cNvPr id="9" name="ZoneTexte 8"/>
          <p:cNvSpPr txBox="1"/>
          <p:nvPr/>
        </p:nvSpPr>
        <p:spPr>
          <a:xfrm>
            <a:off x="8371559" y="5405528"/>
            <a:ext cx="3505522"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Interprétariat FR </a:t>
            </a:r>
            <a:r>
              <a:rPr kumimoji="0" lang="fr-FR"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ESP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4472C4"/>
                </a:solidFill>
                <a:effectLst/>
                <a:uLnTx/>
                <a:uFillTx/>
                <a:latin typeface="Arial" panose="020B0604020202020204" pitchFamily="34" charset="0"/>
                <a:ea typeface="+mn-ea"/>
                <a:cs typeface="Arial" panose="020B0604020202020204" pitchFamily="34" charset="0"/>
              </a:rPr>
              <a:t>Interpretación FR </a:t>
            </a:r>
            <a:r>
              <a:rPr kumimoji="0" lang="es-ES" sz="2000" b="1" i="0" u="none" strike="noStrike" kern="1200" cap="none" spc="0" normalizeH="0" baseline="0" noProof="0" dirty="0" smtClean="0">
                <a:ln>
                  <a:noFill/>
                </a:ln>
                <a:solidFill>
                  <a:srgbClr val="4472C4"/>
                </a:solidFill>
                <a:effectLst/>
                <a:uLnTx/>
                <a:uFillTx/>
                <a:latin typeface="Arial" panose="020B0604020202020204" pitchFamily="34" charset="0"/>
                <a:ea typeface="+mn-ea"/>
                <a:cs typeface="Arial" panose="020B0604020202020204" pitchFamily="34" charset="0"/>
                <a:sym typeface="Wingdings" panose="05000000000000000000" pitchFamily="2" charset="2"/>
              </a:rPr>
              <a:t> ESP</a:t>
            </a:r>
            <a:endParaRPr kumimoji="0" lang="fr-FR"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cxnSp>
        <p:nvCxnSpPr>
          <p:cNvPr id="10" name="Connecteur droit avec flèche 9"/>
          <p:cNvCxnSpPr/>
          <p:nvPr/>
        </p:nvCxnSpPr>
        <p:spPr>
          <a:xfrm flipH="1">
            <a:off x="6822342" y="5787726"/>
            <a:ext cx="1502775" cy="116458"/>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5585454" y="5465911"/>
            <a:ext cx="1190446" cy="1314451"/>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5883466" y="5718715"/>
            <a:ext cx="422694" cy="138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189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es-ES" sz="3600" b="1" dirty="0"/>
              <a:t>Definición jurídica del contrato de aprendizaje</a:t>
            </a:r>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588327" y="2206626"/>
            <a:ext cx="6011941" cy="4051299"/>
          </a:xfrm>
        </p:spPr>
        <p:txBody>
          <a:bodyPr vert="horz" lIns="91440" tIns="45720" rIns="91440" bIns="45720" rtlCol="0">
            <a:normAutofit fontScale="62500" lnSpcReduction="20000"/>
          </a:bodyPr>
          <a:lstStyle/>
          <a:p>
            <a:pPr algn="just">
              <a:lnSpc>
                <a:spcPct val="120000"/>
              </a:lnSpc>
              <a:buFont typeface="Wingdings 3" charset="2"/>
              <a:buChar char=""/>
            </a:pPr>
            <a:r>
              <a:rPr lang="es-ES" sz="2400" dirty="0">
                <a:solidFill>
                  <a:schemeClr val="tx1"/>
                </a:solidFill>
              </a:rPr>
              <a:t> “El empleador se compromete, además del </a:t>
            </a:r>
            <a:r>
              <a:rPr lang="es-ES" sz="2400" b="1" dirty="0">
                <a:solidFill>
                  <a:schemeClr val="tx1"/>
                </a:solidFill>
              </a:rPr>
              <a:t>pago de un salario</a:t>
            </a:r>
            <a:r>
              <a:rPr lang="es-ES" sz="2400" dirty="0">
                <a:solidFill>
                  <a:schemeClr val="tx1"/>
                </a:solidFill>
              </a:rPr>
              <a:t>, a garantizar al aprendiz una </a:t>
            </a:r>
            <a:r>
              <a:rPr lang="es-ES" sz="2400" b="1" dirty="0">
                <a:solidFill>
                  <a:schemeClr val="tx1"/>
                </a:solidFill>
              </a:rPr>
              <a:t>formación profesional </a:t>
            </a:r>
            <a:r>
              <a:rPr lang="es-ES" sz="2400" dirty="0">
                <a:solidFill>
                  <a:schemeClr val="tx1"/>
                </a:solidFill>
              </a:rPr>
              <a:t>completa, impartida en parte en una empresa y en parte en un Centro de Formación de Aprendices o sección de aprendizaje. El aprendiz se compromete, a cambio, con miras a su formación, </a:t>
            </a:r>
            <a:r>
              <a:rPr lang="es-ES" sz="2400" b="1" dirty="0">
                <a:solidFill>
                  <a:schemeClr val="tx1"/>
                </a:solidFill>
              </a:rPr>
              <a:t>a trabajar para este empleador</a:t>
            </a:r>
            <a:r>
              <a:rPr lang="es-ES" sz="2400" dirty="0">
                <a:solidFill>
                  <a:schemeClr val="tx1"/>
                </a:solidFill>
              </a:rPr>
              <a:t> mientras dure el contrato, y a seguir esta formación” (</a:t>
            </a:r>
            <a:r>
              <a:rPr lang="fr-FR" sz="2400" i="1" dirty="0">
                <a:solidFill>
                  <a:schemeClr val="tx1"/>
                </a:solidFill>
              </a:rPr>
              <a:t>Code du travail, </a:t>
            </a:r>
            <a:r>
              <a:rPr lang="es-ES" sz="2400" dirty="0">
                <a:solidFill>
                  <a:schemeClr val="tx1"/>
                </a:solidFill>
              </a:rPr>
              <a:t>art. L. 6221-1).</a:t>
            </a:r>
          </a:p>
          <a:p>
            <a:pPr algn="just">
              <a:lnSpc>
                <a:spcPct val="120000"/>
              </a:lnSpc>
            </a:pPr>
            <a:endParaRPr lang="es-ES" sz="2400" dirty="0">
              <a:solidFill>
                <a:schemeClr val="tx1"/>
              </a:solidFill>
            </a:endParaRPr>
          </a:p>
          <a:p>
            <a:pPr algn="just">
              <a:lnSpc>
                <a:spcPct val="90000"/>
              </a:lnSpc>
              <a:buFont typeface="Wingdings 3" charset="2"/>
              <a:buChar char=""/>
            </a:pPr>
            <a:r>
              <a:rPr lang="es-ES" sz="2400" dirty="0">
                <a:solidFill>
                  <a:schemeClr val="tx1"/>
                </a:solidFill>
              </a:rPr>
              <a:t>  Una vez formalizado el contrato, aparecen obligaciones recíprocas:</a:t>
            </a:r>
          </a:p>
          <a:p>
            <a:pPr marL="742950" lvl="1" indent="-285750" algn="just">
              <a:lnSpc>
                <a:spcPct val="90000"/>
              </a:lnSpc>
              <a:buFont typeface="Wingdings 3" charset="2"/>
              <a:buChar char=""/>
            </a:pPr>
            <a:r>
              <a:rPr lang="es-ES" sz="2300" dirty="0">
                <a:solidFill>
                  <a:schemeClr val="tx1"/>
                </a:solidFill>
              </a:rPr>
              <a:t>El empleador debe formar al aprendiz y pagar un salario;</a:t>
            </a:r>
          </a:p>
          <a:p>
            <a:pPr marL="742950" lvl="1" indent="-285750" algn="just">
              <a:lnSpc>
                <a:spcPct val="90000"/>
              </a:lnSpc>
              <a:buFont typeface="Wingdings 3" charset="2"/>
              <a:buChar char=""/>
            </a:pPr>
            <a:r>
              <a:rPr lang="es-ES" sz="2300" dirty="0">
                <a:solidFill>
                  <a:schemeClr val="tx1"/>
                </a:solidFill>
              </a:rPr>
              <a:t>El aprendiz debe trabajar para el empleador y seguir la formación prevista en el contrato.</a:t>
            </a:r>
          </a:p>
          <a:p>
            <a:pPr lvl="1" algn="just">
              <a:lnSpc>
                <a:spcPct val="90000"/>
              </a:lnSpc>
            </a:pPr>
            <a:endParaRPr lang="es-ES" sz="2300" dirty="0">
              <a:solidFill>
                <a:schemeClr val="tx1"/>
              </a:solidFill>
            </a:endParaRPr>
          </a:p>
          <a:p>
            <a:pPr marL="285750" indent="-285750" algn="just">
              <a:lnSpc>
                <a:spcPct val="90000"/>
              </a:lnSpc>
              <a:buFont typeface="Wingdings 3" charset="2"/>
              <a:buChar char=""/>
            </a:pPr>
            <a:r>
              <a:rPr lang="es-ES" sz="2400" dirty="0">
                <a:solidFill>
                  <a:schemeClr val="tx1"/>
                </a:solidFill>
              </a:rPr>
              <a:t>En caso contrario, se incurre en sanciones.</a:t>
            </a:r>
          </a:p>
        </p:txBody>
      </p:sp>
    </p:spTree>
    <p:extLst>
      <p:ext uri="{BB962C8B-B14F-4D97-AF65-F5344CB8AC3E}">
        <p14:creationId xmlns:p14="http://schemas.microsoft.com/office/powerpoint/2010/main" val="325079062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8" name="Straight Connector 117">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0"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Isosceles Triangle 121">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Isosceles Triangle 125">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8" name="Rectangle 12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71652" y="609600"/>
            <a:ext cx="8596668" cy="1320800"/>
          </a:xfrm>
        </p:spPr>
        <p:txBody>
          <a:bodyPr vert="horz" lIns="91440" tIns="45720" rIns="91440" bIns="45720" rtlCol="0" anchor="t">
            <a:normAutofit/>
          </a:bodyPr>
          <a:lstStyle/>
          <a:p>
            <a:pPr algn="ctr"/>
            <a:r>
              <a:rPr lang="es-ES" sz="3300" b="1" dirty="0"/>
              <a:t>Obligaciones del empleador</a:t>
            </a:r>
            <a:r>
              <a:rPr lang="es-ES" sz="3300" dirty="0"/>
              <a:t/>
            </a:r>
            <a:br>
              <a:rPr lang="es-ES" sz="3300" dirty="0"/>
            </a:br>
            <a:r>
              <a:rPr lang="es-ES" sz="2800" i="1" dirty="0"/>
              <a:t>Garantizar la formación profesional del aprendiz</a:t>
            </a:r>
            <a:endParaRPr lang="es-ES" sz="3300" i="1" dirty="0"/>
          </a:p>
        </p:txBody>
      </p:sp>
      <p:sp>
        <p:nvSpPr>
          <p:cNvPr id="129" name="Isosceles Triangle 128">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Sous-titre 2">
            <a:extLst>
              <a:ext uri="{FF2B5EF4-FFF2-40B4-BE49-F238E27FC236}">
                <a16:creationId xmlns:a16="http://schemas.microsoft.com/office/drawing/2014/main" id="{C80AFCEC-CDDD-114B-8BD5-161A98831249}"/>
              </a:ext>
            </a:extLst>
          </p:cNvPr>
          <p:cNvSpPr txBox="1">
            <a:spLocks/>
          </p:cNvSpPr>
          <p:nvPr/>
        </p:nvSpPr>
        <p:spPr>
          <a:xfrm>
            <a:off x="1333501" y="1930400"/>
            <a:ext cx="9602323" cy="4584700"/>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dirty="0">
                <a:solidFill>
                  <a:schemeClr val="tx1"/>
                </a:solidFill>
              </a:rPr>
              <a:t>Garantizar la </a:t>
            </a:r>
            <a:r>
              <a:rPr lang="es-ES" b="1" dirty="0">
                <a:solidFill>
                  <a:schemeClr val="tx1"/>
                </a:solidFill>
              </a:rPr>
              <a:t>formación profesional completa </a:t>
            </a:r>
            <a:r>
              <a:rPr lang="es-ES" dirty="0">
                <a:solidFill>
                  <a:schemeClr val="tx1"/>
                </a:solidFill>
              </a:rPr>
              <a:t>del aprendiz es su principal obligación.</a:t>
            </a:r>
            <a:endParaRPr lang="en-US" dirty="0">
              <a:solidFill>
                <a:schemeClr val="tx1"/>
              </a:solidFill>
            </a:endParaRPr>
          </a:p>
          <a:p>
            <a:pPr marL="285750" indent="-285750" algn="just">
              <a:lnSpc>
                <a:spcPct val="90000"/>
              </a:lnSpc>
              <a:buFont typeface="Wingdings 3" charset="2"/>
              <a:buChar char=""/>
            </a:pPr>
            <a:r>
              <a:rPr lang="es-ES" dirty="0">
                <a:solidFill>
                  <a:schemeClr val="tx1"/>
                </a:solidFill>
              </a:rPr>
              <a:t>La formación debe ser </a:t>
            </a:r>
            <a:r>
              <a:rPr lang="es-ES" b="1" dirty="0">
                <a:solidFill>
                  <a:schemeClr val="tx1"/>
                </a:solidFill>
              </a:rPr>
              <a:t>completa</a:t>
            </a:r>
            <a:r>
              <a:rPr lang="es-ES" dirty="0">
                <a:solidFill>
                  <a:schemeClr val="tx1"/>
                </a:solidFill>
              </a:rPr>
              <a:t>, es decir:</a:t>
            </a:r>
            <a:endParaRPr lang="en-US" dirty="0">
              <a:solidFill>
                <a:schemeClr val="tx1"/>
              </a:solidFill>
            </a:endParaRPr>
          </a:p>
          <a:p>
            <a:pPr marL="742950" lvl="1" indent="-285750" algn="just">
              <a:lnSpc>
                <a:spcPct val="90000"/>
              </a:lnSpc>
              <a:buFont typeface="Wingdings 3" charset="2"/>
              <a:buChar char=""/>
            </a:pPr>
            <a:r>
              <a:rPr lang="es-ES" sz="1800" dirty="0">
                <a:solidFill>
                  <a:schemeClr val="tx1"/>
                </a:solidFill>
              </a:rPr>
              <a:t>Una formación vinculada al </a:t>
            </a:r>
            <a:r>
              <a:rPr lang="es-ES" sz="1800" b="1" dirty="0">
                <a:solidFill>
                  <a:schemeClr val="tx1"/>
                </a:solidFill>
              </a:rPr>
              <a:t>objeto del aprendizaje</a:t>
            </a:r>
            <a:r>
              <a:rPr lang="es-ES" sz="1800" dirty="0">
                <a:solidFill>
                  <a:schemeClr val="tx1"/>
                </a:solidFill>
              </a:rPr>
              <a:t>: permitir que el aprendiz </a:t>
            </a:r>
            <a:r>
              <a:rPr lang="es-ES" sz="1800" b="1" dirty="0">
                <a:solidFill>
                  <a:schemeClr val="tx1"/>
                </a:solidFill>
              </a:rPr>
              <a:t>se presente al examen en buenas condiciones</a:t>
            </a:r>
            <a:r>
              <a:rPr lang="es-ES" sz="1800" dirty="0">
                <a:solidFill>
                  <a:schemeClr val="tx1"/>
                </a:solidFill>
              </a:rPr>
              <a:t>;</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Una formación en conformidad con </a:t>
            </a:r>
            <a:r>
              <a:rPr lang="es-ES" sz="1800" b="1" dirty="0">
                <a:solidFill>
                  <a:schemeClr val="tx1"/>
                </a:solidFill>
              </a:rPr>
              <a:t>el modo de organización del aprendizaje</a:t>
            </a:r>
            <a:r>
              <a:rPr lang="es-ES" sz="1800" dirty="0">
                <a:solidFill>
                  <a:schemeClr val="tx1"/>
                </a:solidFill>
              </a:rPr>
              <a:t>: debe existir una </a:t>
            </a:r>
            <a:r>
              <a:rPr lang="es-ES" sz="1800" b="1" dirty="0">
                <a:solidFill>
                  <a:schemeClr val="tx1"/>
                </a:solidFill>
              </a:rPr>
              <a:t>estrecha coordinación </a:t>
            </a:r>
            <a:r>
              <a:rPr lang="es-ES" sz="1800" dirty="0">
                <a:solidFill>
                  <a:schemeClr val="tx1"/>
                </a:solidFill>
              </a:rPr>
              <a:t>entre la empresa y el Centro de Formación de Aprendices.</a:t>
            </a:r>
            <a:endParaRPr lang="en-US" sz="1800" dirty="0">
              <a:solidFill>
                <a:schemeClr val="tx1"/>
              </a:solidFill>
            </a:endParaRPr>
          </a:p>
          <a:p>
            <a:pPr marL="285750" indent="-285750" algn="just">
              <a:lnSpc>
                <a:spcPct val="90000"/>
              </a:lnSpc>
              <a:buFont typeface="Wingdings 3" charset="2"/>
              <a:buChar char=""/>
            </a:pPr>
            <a:r>
              <a:rPr lang="es-ES" dirty="0">
                <a:solidFill>
                  <a:schemeClr val="tx1"/>
                </a:solidFill>
              </a:rPr>
              <a:t>Debe ser una </a:t>
            </a:r>
            <a:r>
              <a:rPr lang="es-ES" b="1" dirty="0">
                <a:solidFill>
                  <a:schemeClr val="tx1"/>
                </a:solidFill>
              </a:rPr>
              <a:t>formación práctica en una empresa</a:t>
            </a:r>
            <a:r>
              <a:rPr lang="es-ES" dirty="0">
                <a:solidFill>
                  <a:schemeClr val="tx1"/>
                </a:solidFill>
              </a:rPr>
              <a:t>:</a:t>
            </a:r>
            <a:endParaRPr lang="en-US" dirty="0">
              <a:solidFill>
                <a:schemeClr val="tx1"/>
              </a:solidFill>
            </a:endParaRPr>
          </a:p>
          <a:p>
            <a:pPr marL="742950" lvl="1" indent="-285750" algn="just">
              <a:lnSpc>
                <a:spcPct val="90000"/>
              </a:lnSpc>
              <a:buFont typeface="Wingdings 3" charset="2"/>
              <a:buChar char=""/>
            </a:pPr>
            <a:r>
              <a:rPr lang="es-ES" sz="1800" dirty="0">
                <a:solidFill>
                  <a:schemeClr val="tx1"/>
                </a:solidFill>
              </a:rPr>
              <a:t>El empleador debe encomendar al aprendiz tareas o misiones que permitan a este último ejecutar operaciones o trabajos de acuerdo con una profesión anual definida por acuerdo entre el Centro de Formación de Aprendices y la empresa (</a:t>
            </a:r>
            <a:r>
              <a:rPr lang="fr-FR" sz="1800" i="1" dirty="0">
                <a:solidFill>
                  <a:schemeClr val="tx1"/>
                </a:solidFill>
              </a:rPr>
              <a:t>Code du travail</a:t>
            </a:r>
            <a:r>
              <a:rPr lang="es-ES" sz="1800" dirty="0">
                <a:solidFill>
                  <a:schemeClr val="tx1"/>
                </a:solidFill>
              </a:rPr>
              <a:t>, art. L 6223-3);</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La formación teórica se lleva a cabo en el Centro de Formación de Aprendices, el cual garantiza la enseñanza correspondiente a la formación prevista en el contrato.</a:t>
            </a:r>
            <a:endParaRPr lang="en-US" sz="1800" dirty="0">
              <a:solidFill>
                <a:schemeClr val="tx1"/>
              </a:solidFill>
            </a:endParaRPr>
          </a:p>
        </p:txBody>
      </p:sp>
      <p:sp>
        <p:nvSpPr>
          <p:cNvPr id="130" name="Isosceles Triangle 129">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6068855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804334" y="413860"/>
            <a:ext cx="8596668" cy="1031691"/>
          </a:xfrm>
        </p:spPr>
        <p:txBody>
          <a:bodyPr vert="horz" lIns="91440" tIns="45720" rIns="91440" bIns="45720" rtlCol="0" anchor="t">
            <a:normAutofit fontScale="90000"/>
          </a:bodyPr>
          <a:lstStyle/>
          <a:p>
            <a:pPr algn="ctr"/>
            <a:r>
              <a:rPr lang="es-ES" sz="3600" b="1" dirty="0"/>
              <a:t>Obligaciones del empleador</a:t>
            </a:r>
            <a:r>
              <a:rPr lang="es-ES" sz="3600" dirty="0"/>
              <a:t/>
            </a:r>
            <a:br>
              <a:rPr lang="es-ES" sz="3600" dirty="0"/>
            </a:br>
            <a:r>
              <a:rPr lang="es-ES" sz="2800" i="1" dirty="0"/>
              <a:t>Pago del salario (</a:t>
            </a:r>
            <a:r>
              <a:rPr lang="fr-MC" sz="2800" i="1" dirty="0"/>
              <a:t>Code du travail</a:t>
            </a:r>
            <a:r>
              <a:rPr lang="es-ES" sz="2800" i="1" dirty="0"/>
              <a:t>, art. L. 6222-27)</a:t>
            </a:r>
            <a:endParaRPr lang="es-ES" sz="3600" i="1" dirty="0"/>
          </a:p>
        </p:txBody>
      </p:sp>
      <p:pic>
        <p:nvPicPr>
          <p:cNvPr id="4" name="Imatge 3">
            <a:extLst>
              <a:ext uri="{FF2B5EF4-FFF2-40B4-BE49-F238E27FC236}">
                <a16:creationId xmlns:a16="http://schemas.microsoft.com/office/drawing/2014/main" id="{336A103B-9648-412D-AB1B-744E58A18761}"/>
              </a:ext>
            </a:extLst>
          </p:cNvPr>
          <p:cNvPicPr>
            <a:picLocks noChangeAspect="1"/>
          </p:cNvPicPr>
          <p:nvPr/>
        </p:nvPicPr>
        <p:blipFill>
          <a:blip r:embed="rId2"/>
          <a:stretch>
            <a:fillRect/>
          </a:stretch>
        </p:blipFill>
        <p:spPr>
          <a:xfrm>
            <a:off x="703935" y="1655909"/>
            <a:ext cx="8337901" cy="4800931"/>
          </a:xfrm>
          <a:prstGeom prst="rect">
            <a:avLst/>
          </a:prstGeom>
        </p:spPr>
      </p:pic>
    </p:spTree>
    <p:extLst>
      <p:ext uri="{BB962C8B-B14F-4D97-AF65-F5344CB8AC3E}">
        <p14:creationId xmlns:p14="http://schemas.microsoft.com/office/powerpoint/2010/main" val="213976228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title"/>
          </p:nvPr>
        </p:nvSpPr>
        <p:spPr>
          <a:xfrm>
            <a:off x="1333502" y="609600"/>
            <a:ext cx="8596668" cy="1320800"/>
          </a:xfrm>
        </p:spPr>
        <p:txBody>
          <a:bodyPr vert="horz" lIns="91440" tIns="45720" rIns="91440" bIns="45720" rtlCol="0">
            <a:normAutofit/>
          </a:bodyPr>
          <a:lstStyle/>
          <a:p>
            <a:pPr algn="ctr"/>
            <a:r>
              <a:rPr lang="es-ES" sz="3600" b="1" dirty="0"/>
              <a:t>Obligaciones del empleador</a:t>
            </a:r>
            <a:r>
              <a:rPr lang="es-ES" sz="3600" dirty="0"/>
              <a:t/>
            </a:r>
            <a:br>
              <a:rPr lang="es-ES" sz="3600" dirty="0"/>
            </a:br>
            <a:r>
              <a:rPr lang="es-ES" sz="2800" i="1" dirty="0"/>
              <a:t>Pago del salario</a:t>
            </a:r>
            <a:endParaRPr lang="es-ES" i="1"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7EE10E60-D7D5-844F-BB3F-A90ABD31F3DD}"/>
              </a:ext>
            </a:extLst>
          </p:cNvPr>
          <p:cNvSpPr>
            <a:spLocks noGrp="1"/>
          </p:cNvSpPr>
          <p:nvPr>
            <p:ph idx="1"/>
          </p:nvPr>
        </p:nvSpPr>
        <p:spPr>
          <a:xfrm>
            <a:off x="1333501" y="1930400"/>
            <a:ext cx="9493825" cy="4584699"/>
          </a:xfrm>
        </p:spPr>
        <p:txBody>
          <a:bodyPr>
            <a:normAutofit fontScale="92500" lnSpcReduction="20000"/>
          </a:bodyPr>
          <a:lstStyle/>
          <a:p>
            <a:pPr algn="just"/>
            <a:r>
              <a:rPr lang="es-ES" sz="2000" dirty="0">
                <a:solidFill>
                  <a:schemeClr val="tx1"/>
                </a:solidFill>
              </a:rPr>
              <a:t>Cuando el aprendizaje </a:t>
            </a:r>
            <a:r>
              <a:rPr lang="es-ES" sz="2000" b="1" dirty="0">
                <a:solidFill>
                  <a:schemeClr val="tx1"/>
                </a:solidFill>
              </a:rPr>
              <a:t>se</a:t>
            </a:r>
            <a:r>
              <a:rPr lang="es-ES" sz="2000" dirty="0">
                <a:solidFill>
                  <a:schemeClr val="tx1"/>
                </a:solidFill>
              </a:rPr>
              <a:t> </a:t>
            </a:r>
            <a:r>
              <a:rPr lang="es-ES" sz="2000" b="1" dirty="0">
                <a:solidFill>
                  <a:schemeClr val="tx1"/>
                </a:solidFill>
              </a:rPr>
              <a:t>prolonga</a:t>
            </a:r>
            <a:r>
              <a:rPr lang="es-ES" sz="2000" dirty="0">
                <a:solidFill>
                  <a:schemeClr val="tx1"/>
                </a:solidFill>
              </a:rPr>
              <a:t> (por haber suspendido el examen, por ejemplo), el salario aplicable durante la prolongación es el correspondiente al año que la precede (</a:t>
            </a:r>
            <a:r>
              <a:rPr lang="fr-FR" sz="2000" i="1" dirty="0">
                <a:solidFill>
                  <a:schemeClr val="tx1"/>
                </a:solidFill>
              </a:rPr>
              <a:t>Code du travail</a:t>
            </a:r>
            <a:r>
              <a:rPr lang="es-ES" sz="2000" i="1" dirty="0">
                <a:solidFill>
                  <a:schemeClr val="tx1"/>
                </a:solidFill>
              </a:rPr>
              <a:t>, </a:t>
            </a:r>
            <a:r>
              <a:rPr lang="es-ES" sz="2000" dirty="0">
                <a:solidFill>
                  <a:schemeClr val="tx1"/>
                </a:solidFill>
              </a:rPr>
              <a:t>art. D. 6222-28).</a:t>
            </a:r>
            <a:endParaRPr lang="fr-FR" sz="2000" dirty="0">
              <a:solidFill>
                <a:schemeClr val="tx1"/>
              </a:solidFill>
            </a:endParaRPr>
          </a:p>
          <a:p>
            <a:pPr algn="just"/>
            <a:r>
              <a:rPr lang="es-ES" sz="2000" dirty="0">
                <a:solidFill>
                  <a:schemeClr val="tx1"/>
                </a:solidFill>
              </a:rPr>
              <a:t>Cuando la </a:t>
            </a:r>
            <a:r>
              <a:rPr lang="es-ES" sz="2000" b="1" dirty="0">
                <a:solidFill>
                  <a:schemeClr val="tx1"/>
                </a:solidFill>
              </a:rPr>
              <a:t>duración del contrato es superior al ciclo formativo</a:t>
            </a:r>
            <a:r>
              <a:rPr lang="es-ES" sz="2000" dirty="0">
                <a:solidFill>
                  <a:schemeClr val="tx1"/>
                </a:solidFill>
              </a:rPr>
              <a:t> de preparación a la cualificación objeto del contrato, el salario mínimo aplicable durante la prolongación es el correspondiente al último año de ejecución del contrato que la precede (</a:t>
            </a:r>
            <a:r>
              <a:rPr lang="fr-FR" sz="2000" i="1" dirty="0">
                <a:solidFill>
                  <a:schemeClr val="tx1"/>
                </a:solidFill>
              </a:rPr>
              <a:t>Code du travail, </a:t>
            </a:r>
            <a:r>
              <a:rPr lang="es-ES" sz="2000" dirty="0">
                <a:solidFill>
                  <a:schemeClr val="tx1"/>
                </a:solidFill>
              </a:rPr>
              <a:t>art. D. 6222-26).</a:t>
            </a:r>
            <a:endParaRPr lang="fr-FR" sz="2000" dirty="0">
              <a:solidFill>
                <a:schemeClr val="tx1"/>
              </a:solidFill>
            </a:endParaRPr>
          </a:p>
          <a:p>
            <a:pPr algn="just"/>
            <a:r>
              <a:rPr lang="es-ES" sz="2000" dirty="0">
                <a:solidFill>
                  <a:schemeClr val="tx1"/>
                </a:solidFill>
              </a:rPr>
              <a:t>El incremento de salario vinculado a la edad se aplica a partir del </a:t>
            </a:r>
            <a:r>
              <a:rPr lang="es-ES" sz="2000" b="1" dirty="0">
                <a:solidFill>
                  <a:schemeClr val="tx1"/>
                </a:solidFill>
              </a:rPr>
              <a:t>primer día del mes siguiente al día en que el aprendiz cumple los 18, 21 o 26 años</a:t>
            </a:r>
            <a:r>
              <a:rPr lang="es-ES" sz="2000" dirty="0">
                <a:solidFill>
                  <a:schemeClr val="tx1"/>
                </a:solidFill>
              </a:rPr>
              <a:t>.</a:t>
            </a:r>
            <a:endParaRPr lang="fr-FR" sz="2000" dirty="0">
              <a:solidFill>
                <a:schemeClr val="tx1"/>
              </a:solidFill>
            </a:endParaRPr>
          </a:p>
          <a:p>
            <a:pPr algn="just"/>
            <a:r>
              <a:rPr lang="es-ES" sz="2000" dirty="0">
                <a:solidFill>
                  <a:schemeClr val="tx1"/>
                </a:solidFill>
              </a:rPr>
              <a:t>Pueden adoptarse </a:t>
            </a:r>
            <a:r>
              <a:rPr lang="es-ES" sz="2000" b="1" dirty="0">
                <a:solidFill>
                  <a:schemeClr val="tx1"/>
                </a:solidFill>
              </a:rPr>
              <a:t>disposiciones más favorables </a:t>
            </a:r>
            <a:r>
              <a:rPr lang="es-ES" sz="2000" dirty="0">
                <a:solidFill>
                  <a:schemeClr val="tx1"/>
                </a:solidFill>
              </a:rPr>
              <a:t>mediante acuerdo colectivo sobre la remuneración mínima salarial.</a:t>
            </a:r>
            <a:endParaRPr lang="fr-FR" sz="2000" dirty="0">
              <a:solidFill>
                <a:schemeClr val="tx1"/>
              </a:solidFill>
            </a:endParaRPr>
          </a:p>
          <a:p>
            <a:pPr algn="just"/>
            <a:r>
              <a:rPr lang="es-ES" sz="2000" dirty="0">
                <a:solidFill>
                  <a:schemeClr val="tx1"/>
                </a:solidFill>
              </a:rPr>
              <a:t>Por lo que respecta a las </a:t>
            </a:r>
            <a:r>
              <a:rPr lang="es-ES" sz="2000" b="1" dirty="0">
                <a:solidFill>
                  <a:schemeClr val="tx1"/>
                </a:solidFill>
              </a:rPr>
              <a:t>cotizaciones sociales</a:t>
            </a:r>
            <a:r>
              <a:rPr lang="es-ES" sz="2000" dirty="0">
                <a:solidFill>
                  <a:schemeClr val="tx1"/>
                </a:solidFill>
              </a:rPr>
              <a:t>, la exoneración de cotizaciones patronales ha sido suprimida desde el 1 de enero de 2019. La exoneración de cotizaciones salariales se mantiene, pero limitada al 79% del salario mínimo interprofesional (SMI) vigente el 1 de enero del año en cuestión: en 2021, dado que el SMI bruto francés es de 1.554,38 €, el límite aplicable a los aprendices es de 1.227,96 € (</a:t>
            </a:r>
            <a:r>
              <a:rPr lang="fr-MC" sz="2000" i="1" dirty="0">
                <a:solidFill>
                  <a:schemeClr val="tx1"/>
                </a:solidFill>
              </a:rPr>
              <a:t>Code du travail</a:t>
            </a:r>
            <a:r>
              <a:rPr lang="es-ES" sz="2000" dirty="0">
                <a:solidFill>
                  <a:schemeClr val="tx1"/>
                </a:solidFill>
              </a:rPr>
              <a:t>, art. D. 6243-5).</a:t>
            </a:r>
            <a:endParaRPr lang="fr-FR" sz="2000" dirty="0">
              <a:solidFill>
                <a:schemeClr val="tx1"/>
              </a:solidFill>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417736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title"/>
          </p:nvPr>
        </p:nvSpPr>
        <p:spPr>
          <a:xfrm>
            <a:off x="1333502" y="609600"/>
            <a:ext cx="8596668" cy="1320800"/>
          </a:xfrm>
        </p:spPr>
        <p:txBody>
          <a:bodyPr vert="horz" lIns="91440" tIns="45720" rIns="91440" bIns="45720" rtlCol="0">
            <a:normAutofit/>
          </a:bodyPr>
          <a:lstStyle/>
          <a:p>
            <a:pPr algn="ctr"/>
            <a:r>
              <a:rPr lang="es-ES" b="1" dirty="0"/>
              <a:t>Obligaciones del empleador</a:t>
            </a:r>
            <a:r>
              <a:rPr lang="es-ES" dirty="0"/>
              <a:t/>
            </a:r>
            <a:br>
              <a:rPr lang="es-ES" dirty="0"/>
            </a:br>
            <a:r>
              <a:rPr lang="es-ES" sz="3200" i="1" dirty="0"/>
              <a:t>Contenido del salario</a:t>
            </a:r>
            <a:endParaRPr lang="es-ES" i="1"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7EE10E60-D7D5-844F-BB3F-A90ABD31F3DD}"/>
              </a:ext>
            </a:extLst>
          </p:cNvPr>
          <p:cNvSpPr>
            <a:spLocks noGrp="1"/>
          </p:cNvSpPr>
          <p:nvPr>
            <p:ph idx="1"/>
          </p:nvPr>
        </p:nvSpPr>
        <p:spPr>
          <a:xfrm>
            <a:off x="1333502" y="2160589"/>
            <a:ext cx="9597734" cy="3880773"/>
          </a:xfrm>
        </p:spPr>
        <p:txBody>
          <a:bodyPr>
            <a:normAutofit/>
          </a:bodyPr>
          <a:lstStyle/>
          <a:p>
            <a:pPr algn="just">
              <a:lnSpc>
                <a:spcPct val="90000"/>
              </a:lnSpc>
            </a:pPr>
            <a:r>
              <a:rPr lang="es-ES" sz="2000" dirty="0">
                <a:solidFill>
                  <a:schemeClr val="tx1"/>
                </a:solidFill>
              </a:rPr>
              <a:t>Los </a:t>
            </a:r>
            <a:r>
              <a:rPr lang="es-ES" sz="2000" b="1" dirty="0">
                <a:solidFill>
                  <a:schemeClr val="tx1"/>
                </a:solidFill>
              </a:rPr>
              <a:t>beneficios en especie </a:t>
            </a:r>
            <a:r>
              <a:rPr lang="es-ES" sz="2000" dirty="0">
                <a:solidFill>
                  <a:schemeClr val="tx1"/>
                </a:solidFill>
              </a:rPr>
              <a:t>percibidos por el aprendiz pueden deducirse del salario hasta un límite del 75% de la deducción autorizada para los demás trabajadores según la normativa aplicable en materia de seguridad social (</a:t>
            </a:r>
            <a:r>
              <a:rPr lang="fr-FR" sz="2000" i="1" dirty="0">
                <a:solidFill>
                  <a:schemeClr val="tx1"/>
                </a:solidFill>
              </a:rPr>
              <a:t>Code du travail</a:t>
            </a:r>
            <a:r>
              <a:rPr lang="es-ES" sz="2000" dirty="0">
                <a:solidFill>
                  <a:schemeClr val="tx1"/>
                </a:solidFill>
              </a:rPr>
              <a:t>, art. D. 6222-33).</a:t>
            </a:r>
            <a:endParaRPr lang="fr-FR" sz="2000" dirty="0">
              <a:solidFill>
                <a:schemeClr val="tx1"/>
              </a:solidFill>
            </a:endParaRPr>
          </a:p>
          <a:p>
            <a:pPr algn="just">
              <a:lnSpc>
                <a:spcPct val="90000"/>
              </a:lnSpc>
            </a:pPr>
            <a:r>
              <a:rPr lang="es-ES" sz="2000" dirty="0">
                <a:solidFill>
                  <a:schemeClr val="tx1"/>
                </a:solidFill>
              </a:rPr>
              <a:t>Las condiciones de remuneración de las </a:t>
            </a:r>
            <a:r>
              <a:rPr lang="es-ES" sz="2000" b="1" dirty="0">
                <a:solidFill>
                  <a:schemeClr val="tx1"/>
                </a:solidFill>
              </a:rPr>
              <a:t>horas extraordinarias </a:t>
            </a:r>
            <a:r>
              <a:rPr lang="es-ES" sz="2000" dirty="0">
                <a:solidFill>
                  <a:schemeClr val="tx1"/>
                </a:solidFill>
              </a:rPr>
              <a:t>son las aplicables a los empleados de la empresa (</a:t>
            </a:r>
            <a:r>
              <a:rPr lang="fr-MC" sz="2000" i="1" dirty="0">
                <a:solidFill>
                  <a:schemeClr val="tx1"/>
                </a:solidFill>
              </a:rPr>
              <a:t>Code du travail</a:t>
            </a:r>
            <a:r>
              <a:rPr lang="es-ES" sz="2000" dirty="0">
                <a:solidFill>
                  <a:schemeClr val="tx1"/>
                </a:solidFill>
              </a:rPr>
              <a:t>, art. L. 6222-28).</a:t>
            </a:r>
            <a:endParaRPr lang="fr-FR" sz="2000" dirty="0">
              <a:solidFill>
                <a:schemeClr val="tx1"/>
              </a:solidFill>
            </a:endParaRPr>
          </a:p>
          <a:p>
            <a:pPr algn="just">
              <a:lnSpc>
                <a:spcPct val="90000"/>
              </a:lnSpc>
            </a:pPr>
            <a:r>
              <a:rPr lang="es-ES" sz="2000" dirty="0">
                <a:solidFill>
                  <a:schemeClr val="tx1"/>
                </a:solidFill>
              </a:rPr>
              <a:t>El aprendiz disfruta de las disposiciones del acuerdo sobre participación en los beneficios aplicables al conjunto de los empleados (Soc., 27 de junio 2000, RJS 11/2000, </a:t>
            </a:r>
            <a:r>
              <a:rPr lang="es-ES" sz="2000" dirty="0" err="1">
                <a:solidFill>
                  <a:schemeClr val="tx1"/>
                </a:solidFill>
              </a:rPr>
              <a:t>n°</a:t>
            </a:r>
            <a:r>
              <a:rPr lang="es-ES" sz="2000" dirty="0">
                <a:solidFill>
                  <a:schemeClr val="tx1"/>
                </a:solidFill>
              </a:rPr>
              <a:t> 1121). El acuerdo de participación en los beneficios, resultante de la negociación empresarial, permite a la empresa que lo desee implicar financieramente a sus empleados en los resultados y rendimiento de esta.</a:t>
            </a:r>
            <a:endParaRPr lang="fr-FR" sz="2000" dirty="0">
              <a:solidFill>
                <a:schemeClr val="tx1"/>
              </a:solidFill>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508143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3" name="Rectangle 32">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314451" y="623095"/>
            <a:ext cx="9972674" cy="1320800"/>
          </a:xfrm>
        </p:spPr>
        <p:txBody>
          <a:bodyPr vert="horz" lIns="91440" tIns="45720" rIns="91440" bIns="45720" rtlCol="0" anchor="t">
            <a:normAutofit fontScale="90000"/>
          </a:bodyPr>
          <a:lstStyle/>
          <a:p>
            <a:pPr algn="ctr"/>
            <a:r>
              <a:rPr lang="es-ES" sz="4000" b="1" dirty="0"/>
              <a:t>Obligaciones del aprendiz</a:t>
            </a:r>
            <a:r>
              <a:rPr lang="es-ES" sz="3300" dirty="0"/>
              <a:t/>
            </a:r>
            <a:br>
              <a:rPr lang="es-ES" sz="3300" dirty="0"/>
            </a:br>
            <a:r>
              <a:rPr lang="es-ES" sz="3200" i="1" dirty="0"/>
              <a:t>Obligación de recibir la formación prevista en el contrato</a:t>
            </a:r>
          </a:p>
        </p:txBody>
      </p:sp>
      <p:sp>
        <p:nvSpPr>
          <p:cNvPr id="35" name="Isosceles Triangle 34">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Sous-titre 2">
            <a:extLst>
              <a:ext uri="{FF2B5EF4-FFF2-40B4-BE49-F238E27FC236}">
                <a16:creationId xmlns:a16="http://schemas.microsoft.com/office/drawing/2014/main" id="{C80AFCEC-CDDD-114B-8BD5-161A98831249}"/>
              </a:ext>
            </a:extLst>
          </p:cNvPr>
          <p:cNvSpPr txBox="1">
            <a:spLocks/>
          </p:cNvSpPr>
          <p:nvPr/>
        </p:nvSpPr>
        <p:spPr>
          <a:xfrm>
            <a:off x="1993543" y="2354132"/>
            <a:ext cx="8851665" cy="3880773"/>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2000" dirty="0">
                <a:solidFill>
                  <a:schemeClr val="tx1"/>
                </a:solidFill>
              </a:rPr>
              <a:t>El aprendiz debe </a:t>
            </a:r>
            <a:r>
              <a:rPr lang="es-ES" sz="2000" b="1" dirty="0">
                <a:solidFill>
                  <a:schemeClr val="tx1"/>
                </a:solidFill>
              </a:rPr>
              <a:t>seguir la formación prevista</a:t>
            </a:r>
            <a:r>
              <a:rPr lang="es-ES" sz="2000" dirty="0">
                <a:solidFill>
                  <a:schemeClr val="tx1"/>
                </a:solidFill>
              </a:rPr>
              <a:t>. Esta obligación abarca tanto la formación en la empresa como la formación en un Centro Formación de Aprendices, en una sección de aprendizaje o en una unidad de formación a través del aprendizaje (</a:t>
            </a:r>
            <a:r>
              <a:rPr lang="fr-FR" sz="2000" i="1" dirty="0">
                <a:solidFill>
                  <a:schemeClr val="tx1"/>
                </a:solidFill>
              </a:rPr>
              <a:t>Code du travail</a:t>
            </a:r>
            <a:r>
              <a:rPr lang="es-ES" sz="2000" dirty="0">
                <a:solidFill>
                  <a:schemeClr val="tx1"/>
                </a:solidFill>
              </a:rPr>
              <a:t>, art. L. 6221-1, párr. 3).</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tiempo dedicado a la enseñanza y las actividades educativas que ofrece el Centro de Formación de Aprendices está incluido en el </a:t>
            </a:r>
            <a:r>
              <a:rPr lang="es-ES" sz="2000" b="1" dirty="0">
                <a:solidFill>
                  <a:schemeClr val="tx1"/>
                </a:solidFill>
              </a:rPr>
              <a:t>horario de trabajo</a:t>
            </a:r>
            <a:r>
              <a:rPr lang="es-ES" sz="2000" dirty="0">
                <a:solidFill>
                  <a:schemeClr val="tx1"/>
                </a:solidFill>
              </a:rPr>
              <a:t>.</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aprendiz </a:t>
            </a:r>
            <a:r>
              <a:rPr lang="es-ES" sz="2000" b="1" dirty="0">
                <a:solidFill>
                  <a:schemeClr val="tx1"/>
                </a:solidFill>
              </a:rPr>
              <a:t>debe presentarse a las pruebas del diploma o título de cualificación profesional </a:t>
            </a:r>
            <a:r>
              <a:rPr lang="es-ES" sz="2000" dirty="0">
                <a:solidFill>
                  <a:schemeClr val="tx1"/>
                </a:solidFill>
              </a:rPr>
              <a:t>mencionado en el contrato de aprendizaje (</a:t>
            </a:r>
            <a:r>
              <a:rPr lang="fr-FR" sz="2000" i="1" dirty="0">
                <a:solidFill>
                  <a:schemeClr val="tx1"/>
                </a:solidFill>
              </a:rPr>
              <a:t>Code du travail</a:t>
            </a:r>
            <a:r>
              <a:rPr lang="es-ES" sz="2000" dirty="0">
                <a:solidFill>
                  <a:schemeClr val="tx1"/>
                </a:solidFill>
              </a:rPr>
              <a:t>, art. L. 6222-34).</a:t>
            </a:r>
            <a:endParaRPr lang="en-US" sz="2000" dirty="0">
              <a:solidFill>
                <a:schemeClr val="tx1"/>
              </a:solidFill>
            </a:endParaRPr>
          </a:p>
        </p:txBody>
      </p:sp>
      <p:sp>
        <p:nvSpPr>
          <p:cNvPr id="37" name="Isosceles Triangle 36">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413834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8" name="Rectangle 87">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333502" y="714375"/>
            <a:ext cx="8596668" cy="962025"/>
          </a:xfrm>
        </p:spPr>
        <p:txBody>
          <a:bodyPr vert="horz" lIns="91440" tIns="45720" rIns="91440" bIns="45720" rtlCol="0" anchor="t">
            <a:normAutofit/>
          </a:bodyPr>
          <a:lstStyle/>
          <a:p>
            <a:pPr algn="ctr"/>
            <a:r>
              <a:rPr lang="es-ES" sz="3600" b="1" dirty="0"/>
              <a:t>“Estatus jurídico” del aprendiz</a:t>
            </a:r>
            <a:endParaRPr lang="es-ES" sz="3600" b="1" i="1" dirty="0"/>
          </a:p>
        </p:txBody>
      </p:sp>
      <p:sp>
        <p:nvSpPr>
          <p:cNvPr id="90" name="Isosceles Triangle 89">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94" name="Straight Connector 93">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333502" y="2160590"/>
            <a:ext cx="8470898" cy="3429260"/>
          </a:xfrm>
          <a:prstGeom prst="rect">
            <a:avLst/>
          </a:prstGeom>
        </p:spPr>
        <p:txBody>
          <a:bodyPr vert="horz" lIns="91440" tIns="45720" rIns="91440" bIns="45720" rtlCol="0">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buFont typeface="Wingdings 3" charset="2"/>
              <a:buChar char=""/>
            </a:pPr>
            <a:r>
              <a:rPr lang="es-ES" sz="2000" dirty="0">
                <a:solidFill>
                  <a:schemeClr val="tx1"/>
                </a:solidFill>
              </a:rPr>
              <a:t>Los aprendices </a:t>
            </a:r>
            <a:r>
              <a:rPr lang="es-ES" sz="2000" b="1" dirty="0">
                <a:solidFill>
                  <a:schemeClr val="tx1"/>
                </a:solidFill>
              </a:rPr>
              <a:t>se benefician en principio de los convenios o acuerdos colectivos de trabajo </a:t>
            </a:r>
            <a:r>
              <a:rPr lang="es-ES" sz="2000" dirty="0">
                <a:solidFill>
                  <a:schemeClr val="tx1"/>
                </a:solidFill>
              </a:rPr>
              <a:t>aplicables a los empleados del sector o de la empresa en cuestión (</a:t>
            </a:r>
            <a:r>
              <a:rPr lang="fr-FR" sz="2000" i="1" dirty="0">
                <a:solidFill>
                  <a:schemeClr val="tx1"/>
                </a:solidFill>
              </a:rPr>
              <a:t>Code du travail</a:t>
            </a:r>
            <a:r>
              <a:rPr lang="es-ES" sz="2000" dirty="0">
                <a:solidFill>
                  <a:schemeClr val="tx1"/>
                </a:solidFill>
              </a:rPr>
              <a:t>, art. L. 6222-23; Soc., 12 de julio 1999, </a:t>
            </a:r>
            <a:r>
              <a:rPr lang="es-ES" sz="2000" dirty="0" err="1">
                <a:solidFill>
                  <a:schemeClr val="tx1"/>
                </a:solidFill>
              </a:rPr>
              <a:t>n°</a:t>
            </a:r>
            <a:r>
              <a:rPr lang="es-ES" sz="2000" dirty="0">
                <a:solidFill>
                  <a:schemeClr val="tx1"/>
                </a:solidFill>
              </a:rPr>
              <a:t> 97-43.400). Si la disposición correspondiente beneficia al conjunto de los empleados, el aprendiz puede disfrutar también de una prima por vacaciones, dietas por desplazamiento, una paga extraordinaria de decimotercera mensualidad, etc.</a:t>
            </a:r>
            <a:endParaRPr lang="en-US" sz="2000" dirty="0">
              <a:solidFill>
                <a:schemeClr val="tx1"/>
              </a:solidFill>
            </a:endParaRPr>
          </a:p>
          <a:p>
            <a:pPr algn="just"/>
            <a:endParaRPr lang="en-US" sz="2000" dirty="0">
              <a:solidFill>
                <a:schemeClr val="tx1"/>
              </a:solidFill>
            </a:endParaRPr>
          </a:p>
          <a:p>
            <a:pPr marL="285750" indent="-285750" algn="just">
              <a:buFont typeface="Wingdings 3" charset="2"/>
              <a:buChar char=""/>
            </a:pPr>
            <a:r>
              <a:rPr lang="es-ES" sz="2000" dirty="0">
                <a:solidFill>
                  <a:schemeClr val="tx1"/>
                </a:solidFill>
              </a:rPr>
              <a:t>El aprendiz queda </a:t>
            </a:r>
            <a:r>
              <a:rPr lang="es-ES" sz="2000" b="1" dirty="0">
                <a:solidFill>
                  <a:schemeClr val="tx1"/>
                </a:solidFill>
              </a:rPr>
              <a:t>excluido</a:t>
            </a:r>
            <a:r>
              <a:rPr lang="es-ES" sz="2000" dirty="0">
                <a:solidFill>
                  <a:schemeClr val="tx1"/>
                </a:solidFill>
              </a:rPr>
              <a:t> del recuento de personal de la empresa para el establecimiento de las entidades representativas del personal, pero disfruta del </a:t>
            </a:r>
            <a:r>
              <a:rPr lang="es-ES" sz="2000" b="1" dirty="0">
                <a:solidFill>
                  <a:schemeClr val="tx1"/>
                </a:solidFill>
              </a:rPr>
              <a:t>derecho de sindicación </a:t>
            </a:r>
            <a:r>
              <a:rPr lang="es-ES" sz="2000" dirty="0">
                <a:solidFill>
                  <a:schemeClr val="tx1"/>
                </a:solidFill>
              </a:rPr>
              <a:t>y puede ser elector o elegible en las </a:t>
            </a:r>
            <a:r>
              <a:rPr lang="es-ES" sz="2000" b="1" dirty="0">
                <a:solidFill>
                  <a:schemeClr val="tx1"/>
                </a:solidFill>
              </a:rPr>
              <a:t>elecciones profesionales</a:t>
            </a:r>
            <a:r>
              <a:rPr lang="es-ES" sz="2000" dirty="0">
                <a:solidFill>
                  <a:schemeClr val="tx1"/>
                </a:solidFill>
              </a:rPr>
              <a:t> de la empresa</a:t>
            </a:r>
            <a:endParaRPr lang="en-US" sz="2000" dirty="0">
              <a:solidFill>
                <a:schemeClr val="tx1"/>
              </a:solidFill>
            </a:endParaRPr>
          </a:p>
          <a:p>
            <a:pPr marL="285750" indent="-285750" algn="l">
              <a:buFont typeface="Wingdings 3" charset="2"/>
              <a:buChar char=""/>
            </a:pPr>
            <a:endParaRPr lang="en-US" sz="2000" dirty="0">
              <a:solidFill>
                <a:schemeClr val="tx1"/>
              </a:solidFill>
            </a:endParaRPr>
          </a:p>
        </p:txBody>
      </p:sp>
      <p:sp>
        <p:nvSpPr>
          <p:cNvPr id="98"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930810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74998" y="168805"/>
            <a:ext cx="8596668" cy="1320800"/>
          </a:xfrm>
        </p:spPr>
        <p:txBody>
          <a:bodyPr vert="horz" lIns="91440" tIns="45720" rIns="91440" bIns="45720" rtlCol="0" anchor="t">
            <a:normAutofit/>
          </a:bodyPr>
          <a:lstStyle/>
          <a:p>
            <a:pPr algn="ctr"/>
            <a:r>
              <a:rPr lang="es-ES" sz="3600" b="1" dirty="0"/>
              <a:t>Condiciones laborales aplicables a todos los aprendices</a:t>
            </a:r>
            <a:endParaRPr lang="es-ES" sz="3600" b="1"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882866" y="1581150"/>
            <a:ext cx="10585233" cy="5368395"/>
          </a:xfrm>
          <a:prstGeom prst="rect">
            <a:avLst/>
          </a:prstGeom>
        </p:spPr>
        <p:txBody>
          <a:bodyPr vert="horz" lIns="91440" tIns="45720" rIns="91440" bIns="45720" rtlCol="0">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2000" dirty="0">
                <a:solidFill>
                  <a:schemeClr val="tx1"/>
                </a:solidFill>
              </a:rPr>
              <a:t>El aprendiz tiene derecho a las </a:t>
            </a:r>
            <a:r>
              <a:rPr lang="es-ES" sz="2000" b="1" dirty="0">
                <a:solidFill>
                  <a:schemeClr val="tx1"/>
                </a:solidFill>
              </a:rPr>
              <a:t>vacaciones pagadas legales:</a:t>
            </a:r>
            <a:r>
              <a:rPr lang="es-ES" sz="2000" dirty="0">
                <a:solidFill>
                  <a:schemeClr val="tx1"/>
                </a:solidFill>
              </a:rPr>
              <a:t> en Francia, son 5 semanas por año.</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empleador puede decidir el período durante el cual el aprendiz puede tomar estas vacaciones.</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aprendiz puede disfrutar de una </a:t>
            </a:r>
            <a:r>
              <a:rPr lang="es-ES" sz="2000" b="1" dirty="0">
                <a:solidFill>
                  <a:schemeClr val="tx1"/>
                </a:solidFill>
              </a:rPr>
              <a:t>baja por maternidad </a:t>
            </a:r>
            <a:r>
              <a:rPr lang="es-ES" sz="2000" dirty="0">
                <a:solidFill>
                  <a:schemeClr val="tx1"/>
                </a:solidFill>
              </a:rPr>
              <a:t>o de una </a:t>
            </a:r>
            <a:r>
              <a:rPr lang="es-ES" sz="2000" b="1" dirty="0">
                <a:solidFill>
                  <a:schemeClr val="tx1"/>
                </a:solidFill>
              </a:rPr>
              <a:t>baja por paternidad</a:t>
            </a:r>
            <a:r>
              <a:rPr lang="es-ES" sz="2000" dirty="0">
                <a:solidFill>
                  <a:schemeClr val="tx1"/>
                </a:solidFill>
              </a:rPr>
              <a:t>.</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aprendiz tiene derecho a un permiso complementario de 5 días hábiles durante el mes que precede al examen, se trata del </a:t>
            </a:r>
            <a:r>
              <a:rPr lang="es-ES" sz="2000" b="1" dirty="0">
                <a:solidFill>
                  <a:schemeClr val="tx1"/>
                </a:solidFill>
              </a:rPr>
              <a:t>permiso de examen</a:t>
            </a:r>
            <a:r>
              <a:rPr lang="es-ES" sz="2000" dirty="0">
                <a:solidFill>
                  <a:schemeClr val="tx1"/>
                </a:solidFill>
              </a:rPr>
              <a:t>. Es adicional a las vacaciones pagadas y es retribuido. Este permiso de examen permite al aprendiz preparar directamente las pruebas previstas en el contrato. El aprendiz debe de este modo asistir a los cursos organizados de forma especial durante este período en el Centro de Formación de Aprendices únicamente cuando el convenio por el que se creó este centro contemple su organización.</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aprendiz tiene derecho a las prestaciones del seguro de enfermedad, maternidad, invalidez y muerte.</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aprendiz puede acogerse a la legislación de la seguridad social sobre </a:t>
            </a:r>
            <a:r>
              <a:rPr lang="es-ES" sz="2000" b="1" dirty="0">
                <a:solidFill>
                  <a:schemeClr val="tx1"/>
                </a:solidFill>
              </a:rPr>
              <a:t>accidentes de trabajo y enfermedades profesionales </a:t>
            </a:r>
            <a:r>
              <a:rPr lang="es-ES" sz="2000" dirty="0">
                <a:solidFill>
                  <a:schemeClr val="tx1"/>
                </a:solidFill>
              </a:rPr>
              <a:t>cuando asiste al Centro de Formación de Aprendices. Por ello, es necesario determinar correctamente el tiempo destinado a la formación dentro del Centro de Formación de Aprendices y distinguirlo del tiempo dedicado a otras actividades en el mismo centro (como el alojamiento).</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tiempo invertido en los períodos de aprendizaje se toma en consideración en materia de derecho al </a:t>
            </a:r>
            <a:r>
              <a:rPr lang="es-ES" sz="2000" b="1" dirty="0">
                <a:solidFill>
                  <a:schemeClr val="tx1"/>
                </a:solidFill>
              </a:rPr>
              <a:t>seguro de vejez</a:t>
            </a:r>
            <a:r>
              <a:rPr lang="es-ES" sz="2000" dirty="0">
                <a:solidFill>
                  <a:schemeClr val="tx1"/>
                </a:solidFill>
              </a:rPr>
              <a:t>.</a:t>
            </a:r>
            <a:endParaRPr lang="en-US" sz="2000" dirty="0">
              <a:solidFill>
                <a:schemeClr val="tx1"/>
              </a:solidFill>
            </a:endParaRPr>
          </a:p>
          <a:p>
            <a:pPr marL="285750" indent="-285750" algn="just">
              <a:lnSpc>
                <a:spcPct val="90000"/>
              </a:lnSpc>
              <a:buFont typeface="Wingdings 3" charset="2"/>
              <a:buChar char=""/>
            </a:pPr>
            <a:endParaRPr lang="en-US" sz="20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594003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97666" y="498404"/>
            <a:ext cx="8596668" cy="1320800"/>
          </a:xfrm>
        </p:spPr>
        <p:txBody>
          <a:bodyPr vert="horz" lIns="91440" tIns="45720" rIns="91440" bIns="45720" rtlCol="0" anchor="t">
            <a:normAutofit/>
          </a:bodyPr>
          <a:lstStyle/>
          <a:p>
            <a:pPr algn="ctr"/>
            <a:r>
              <a:rPr lang="es-ES" sz="3600" b="1" dirty="0"/>
              <a:t>Condiciones laborales aplicables al aprendiz menor</a:t>
            </a:r>
            <a:endParaRPr lang="en-US" sz="3600" b="1"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2119385"/>
            <a:ext cx="9968345" cy="4567165"/>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2000" dirty="0">
                <a:solidFill>
                  <a:schemeClr val="tx1"/>
                </a:solidFill>
              </a:rPr>
              <a:t>En relación a la </a:t>
            </a:r>
            <a:r>
              <a:rPr lang="es-ES" sz="2000" b="1" dirty="0">
                <a:solidFill>
                  <a:schemeClr val="tx1"/>
                </a:solidFill>
              </a:rPr>
              <a:t>duración de la jornada laboral</a:t>
            </a:r>
            <a:r>
              <a:rPr lang="es-ES" sz="2000" dirty="0">
                <a:solidFill>
                  <a:schemeClr val="tx1"/>
                </a:solidFill>
              </a:rPr>
              <a:t>, el tiempo de trabajo efectivo no puede superar las </a:t>
            </a:r>
            <a:r>
              <a:rPr lang="es-ES" sz="2000" b="1" dirty="0">
                <a:solidFill>
                  <a:schemeClr val="tx1"/>
                </a:solidFill>
              </a:rPr>
              <a:t>ocho horas diarias y las treinta y cinco horas semanales</a:t>
            </a:r>
            <a:r>
              <a:rPr lang="es-ES" sz="2000" dirty="0">
                <a:solidFill>
                  <a:schemeClr val="tx1"/>
                </a:solidFill>
              </a:rPr>
              <a:t>. De forma excepcional, el inspector del trabajo podrá conceder una exención de hasta un límite de cinco horas semanales, previa autorización del médico del trabajo.</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Los aprendices disfrutan de un </a:t>
            </a:r>
            <a:r>
              <a:rPr lang="es-ES" sz="2000" b="1" dirty="0">
                <a:solidFill>
                  <a:schemeClr val="tx1"/>
                </a:solidFill>
              </a:rPr>
              <a:t>descanso diario </a:t>
            </a:r>
            <a:r>
              <a:rPr lang="es-ES" sz="2000" dirty="0">
                <a:solidFill>
                  <a:schemeClr val="tx1"/>
                </a:solidFill>
              </a:rPr>
              <a:t>que no debe ser inferior a 14 h consecutivas para los menores de 16 años y a 12 h consecutivas si tienen entre 16 y 18 años. El </a:t>
            </a:r>
            <a:r>
              <a:rPr lang="es-ES" sz="2000" b="1" dirty="0">
                <a:solidFill>
                  <a:schemeClr val="tx1"/>
                </a:solidFill>
              </a:rPr>
              <a:t>descanso semanal </a:t>
            </a:r>
            <a:r>
              <a:rPr lang="es-ES" sz="2000" dirty="0">
                <a:solidFill>
                  <a:schemeClr val="tx1"/>
                </a:solidFill>
              </a:rPr>
              <a:t>debe ser de 2 días consecutivos incluyendo el </a:t>
            </a:r>
            <a:r>
              <a:rPr lang="es-ES" sz="2000" b="1" dirty="0">
                <a:solidFill>
                  <a:schemeClr val="tx1"/>
                </a:solidFill>
              </a:rPr>
              <a:t>domingo</a:t>
            </a:r>
            <a:r>
              <a:rPr lang="es-ES" sz="2000" dirty="0">
                <a:solidFill>
                  <a:schemeClr val="tx1"/>
                </a:solidFill>
              </a:rPr>
              <a:t>, salvo que se trate de sectores cuyas características particulares justifiquen trabajar en domingo (hotelería, restauración, cáterin, organización de recepciones, etc.).</a:t>
            </a:r>
            <a:endParaRPr lang="en-US" sz="2000" dirty="0">
              <a:solidFill>
                <a:schemeClr val="tx1"/>
              </a:solidFill>
            </a:endParaRPr>
          </a:p>
          <a:p>
            <a:pPr marL="285750" indent="-285750" algn="just">
              <a:lnSpc>
                <a:spcPct val="90000"/>
              </a:lnSpc>
              <a:buFont typeface="Wingdings 3" charset="2"/>
              <a:buChar char=""/>
            </a:pPr>
            <a:r>
              <a:rPr lang="es-ES" sz="2000" dirty="0">
                <a:solidFill>
                  <a:schemeClr val="tx1"/>
                </a:solidFill>
              </a:rPr>
              <a:t>El </a:t>
            </a:r>
            <a:r>
              <a:rPr lang="es-ES" sz="2000" b="1" dirty="0">
                <a:solidFill>
                  <a:schemeClr val="tx1"/>
                </a:solidFill>
              </a:rPr>
              <a:t>trabajo nocturno </a:t>
            </a:r>
            <a:r>
              <a:rPr lang="es-ES" sz="2000" dirty="0">
                <a:solidFill>
                  <a:schemeClr val="tx1"/>
                </a:solidFill>
              </a:rPr>
              <a:t>está prohibido para los menores aprendices, los cuales no pueden trabajar entre las 22 h y las 6 h (para los menores de 18 años) y entre las 20 h a las 6 h (para los menores de 16 años). Excepcionalmente, el inspector del trabajo puede otorgar una exención (aprendices en panaderías, establecimientos comerciales y sector del espectáculo).</a:t>
            </a:r>
            <a:endParaRPr lang="en-US" sz="2000" dirty="0">
              <a:solidFill>
                <a:schemeClr val="tx1"/>
              </a:solidFill>
            </a:endParaRPr>
          </a:p>
          <a:p>
            <a:pPr marL="285750" indent="-285750" algn="just">
              <a:lnSpc>
                <a:spcPct val="90000"/>
              </a:lnSpc>
              <a:buFont typeface="Wingdings 3" charset="2"/>
              <a:buChar char=""/>
            </a:pPr>
            <a:endParaRPr lang="en-US" sz="20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399027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10BE40E3-5550-4CDD-B4FD-387C33EBF1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7" name="Straight Connector 256">
              <a:extLst>
                <a:ext uri="{FF2B5EF4-FFF2-40B4-BE49-F238E27FC236}">
                  <a16:creationId xmlns:a16="http://schemas.microsoft.com/office/drawing/2014/main" id="{71A6B738-E50C-4653-B343-B9D6A5EA2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498768D6-B28C-40A3-B381-39306F581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9" name="Rectangle 23">
              <a:extLst>
                <a:ext uri="{FF2B5EF4-FFF2-40B4-BE49-F238E27FC236}">
                  <a16:creationId xmlns:a16="http://schemas.microsoft.com/office/drawing/2014/main" id="{B27C15B9-7795-4321-AB30-DF1DEF65C1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0" name="Rectangle 25">
              <a:extLst>
                <a:ext uri="{FF2B5EF4-FFF2-40B4-BE49-F238E27FC236}">
                  <a16:creationId xmlns:a16="http://schemas.microsoft.com/office/drawing/2014/main" id="{578EC957-1F3F-4C00-B023-C8725C2171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1" name="Isosceles Triangle 260">
              <a:extLst>
                <a:ext uri="{FF2B5EF4-FFF2-40B4-BE49-F238E27FC236}">
                  <a16:creationId xmlns:a16="http://schemas.microsoft.com/office/drawing/2014/main" id="{3D642632-BBD5-46D6-A91D-9B2BF68219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2" name="Rectangle 27">
              <a:extLst>
                <a:ext uri="{FF2B5EF4-FFF2-40B4-BE49-F238E27FC236}">
                  <a16:creationId xmlns:a16="http://schemas.microsoft.com/office/drawing/2014/main" id="{BF9D518D-AFF5-4DE2-AEE2-0EC15479A9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3" name="Rectangle 28">
              <a:extLst>
                <a:ext uri="{FF2B5EF4-FFF2-40B4-BE49-F238E27FC236}">
                  <a16:creationId xmlns:a16="http://schemas.microsoft.com/office/drawing/2014/main" id="{14EF979B-B00D-460C-BD56-7EEAFB7E0F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4" name="Rectangle 29">
              <a:extLst>
                <a:ext uri="{FF2B5EF4-FFF2-40B4-BE49-F238E27FC236}">
                  <a16:creationId xmlns:a16="http://schemas.microsoft.com/office/drawing/2014/main" id="{3E40F9A1-6B82-400F-9397-26D1D36F1F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5" name="Isosceles Triangle 264">
              <a:extLst>
                <a:ext uri="{FF2B5EF4-FFF2-40B4-BE49-F238E27FC236}">
                  <a16:creationId xmlns:a16="http://schemas.microsoft.com/office/drawing/2014/main" id="{2EF7DDF1-FF86-4CA4-B08B-8939557EBD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6" name="Isosceles Triangle 265">
              <a:extLst>
                <a:ext uri="{FF2B5EF4-FFF2-40B4-BE49-F238E27FC236}">
                  <a16:creationId xmlns:a16="http://schemas.microsoft.com/office/drawing/2014/main" id="{6D7C1F89-72B2-4FDC-B9E2-04F52D5C50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527304"/>
            <a:ext cx="8596668" cy="805732"/>
          </a:xfrm>
        </p:spPr>
        <p:txBody>
          <a:bodyPr vert="horz" lIns="91440" tIns="45720" rIns="91440" bIns="45720" rtlCol="0" anchor="t">
            <a:normAutofit/>
          </a:bodyPr>
          <a:lstStyle/>
          <a:p>
            <a:pPr algn="ctr"/>
            <a:r>
              <a:rPr lang="es-ES" sz="3600" b="1" dirty="0"/>
              <a:t>Movilidad europea del aprendiz</a:t>
            </a:r>
            <a:endParaRPr lang="es-ES" sz="3600" b="1" i="1" dirty="0"/>
          </a:p>
        </p:txBody>
      </p:sp>
      <p:sp useBgFill="1">
        <p:nvSpPr>
          <p:cNvPr id="71" name="Sous-titre 2">
            <a:extLst>
              <a:ext uri="{FF2B5EF4-FFF2-40B4-BE49-F238E27FC236}">
                <a16:creationId xmlns:a16="http://schemas.microsoft.com/office/drawing/2014/main" id="{C80AFCEC-CDDD-114B-8BD5-161A98831249}"/>
              </a:ext>
            </a:extLst>
          </p:cNvPr>
          <p:cNvSpPr txBox="1">
            <a:spLocks/>
          </p:cNvSpPr>
          <p:nvPr/>
        </p:nvSpPr>
        <p:spPr>
          <a:xfrm>
            <a:off x="4063160" y="1543050"/>
            <a:ext cx="5210842" cy="5314951"/>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lnSpc>
                <a:spcPct val="90000"/>
              </a:lnSpc>
              <a:buFont typeface="Wingdings 3" charset="2"/>
              <a:buChar char=""/>
            </a:pPr>
            <a:r>
              <a:rPr lang="es-ES" sz="1600" dirty="0">
                <a:solidFill>
                  <a:schemeClr val="tx1">
                    <a:lumMod val="75000"/>
                    <a:lumOff val="25000"/>
                  </a:schemeClr>
                </a:solidFill>
              </a:rPr>
              <a:t>Las </a:t>
            </a:r>
            <a:r>
              <a:rPr lang="es-ES" sz="1600" b="1" dirty="0">
                <a:solidFill>
                  <a:schemeClr val="tx1">
                    <a:lumMod val="75000"/>
                    <a:lumOff val="25000"/>
                  </a:schemeClr>
                </a:solidFill>
              </a:rPr>
              <a:t>ventajas</a:t>
            </a:r>
            <a:r>
              <a:rPr lang="es-ES" sz="1600" dirty="0">
                <a:solidFill>
                  <a:schemeClr val="tx1">
                    <a:lumMod val="75000"/>
                    <a:lumOff val="25000"/>
                  </a:schemeClr>
                </a:solidFill>
              </a:rPr>
              <a:t> de la movilidad para la </a:t>
            </a:r>
            <a:r>
              <a:rPr lang="es-ES" sz="1600" b="1" dirty="0">
                <a:solidFill>
                  <a:schemeClr val="tx1">
                    <a:lumMod val="75000"/>
                    <a:lumOff val="25000"/>
                  </a:schemeClr>
                </a:solidFill>
              </a:rPr>
              <a:t>empresa</a:t>
            </a:r>
            <a:r>
              <a:rPr lang="es-ES" sz="1600" dirty="0">
                <a:solidFill>
                  <a:schemeClr val="tx1">
                    <a:lumMod val="75000"/>
                    <a:lumOff val="25000"/>
                  </a:schemeClr>
                </a:solidFill>
              </a:rPr>
              <a:t>:</a:t>
            </a:r>
          </a:p>
          <a:p>
            <a:pPr marL="742950" lvl="1" indent="-285750" algn="l">
              <a:lnSpc>
                <a:spcPct val="90000"/>
              </a:lnSpc>
              <a:buFont typeface="Wingdings 3" charset="2"/>
              <a:buChar char=""/>
            </a:pPr>
            <a:r>
              <a:rPr lang="es-ES" dirty="0">
                <a:solidFill>
                  <a:schemeClr val="tx1">
                    <a:lumMod val="75000"/>
                    <a:lumOff val="25000"/>
                  </a:schemeClr>
                </a:solidFill>
              </a:rPr>
              <a:t>Abrirse al mercado europeo;</a:t>
            </a:r>
          </a:p>
          <a:p>
            <a:pPr marL="742950" lvl="1" indent="-285750" algn="l">
              <a:lnSpc>
                <a:spcPct val="90000"/>
              </a:lnSpc>
              <a:buFont typeface="Wingdings 3" charset="2"/>
              <a:buChar char=""/>
            </a:pPr>
            <a:r>
              <a:rPr lang="es-ES" dirty="0">
                <a:solidFill>
                  <a:schemeClr val="tx1">
                    <a:lumMod val="75000"/>
                    <a:lumOff val="25000"/>
                  </a:schemeClr>
                </a:solidFill>
              </a:rPr>
              <a:t>Hacer más atractiva la empresa como lugar de aprendizaje;</a:t>
            </a:r>
          </a:p>
          <a:p>
            <a:pPr marL="742950" lvl="1" indent="-285750" algn="l">
              <a:lnSpc>
                <a:spcPct val="90000"/>
              </a:lnSpc>
              <a:buFont typeface="Wingdings 3" charset="2"/>
              <a:buChar char=""/>
            </a:pPr>
            <a:r>
              <a:rPr lang="es-ES" dirty="0">
                <a:solidFill>
                  <a:schemeClr val="tx1">
                    <a:lumMod val="75000"/>
                    <a:lumOff val="25000"/>
                  </a:schemeClr>
                </a:solidFill>
              </a:rPr>
              <a:t>Integrar mejor al aprendiz dentro de los equipos mediante el desarrollo de las habilidades interpersonales (</a:t>
            </a:r>
            <a:r>
              <a:rPr lang="es-ES" i="1" dirty="0" err="1">
                <a:solidFill>
                  <a:schemeClr val="tx1">
                    <a:lumMod val="75000"/>
                    <a:lumOff val="25000"/>
                  </a:schemeClr>
                </a:solidFill>
              </a:rPr>
              <a:t>soft</a:t>
            </a:r>
            <a:r>
              <a:rPr lang="es-ES" i="1" dirty="0">
                <a:solidFill>
                  <a:schemeClr val="tx1">
                    <a:lumMod val="75000"/>
                    <a:lumOff val="25000"/>
                  </a:schemeClr>
                </a:solidFill>
              </a:rPr>
              <a:t> </a:t>
            </a:r>
            <a:r>
              <a:rPr lang="es-ES" i="1" dirty="0" err="1">
                <a:solidFill>
                  <a:schemeClr val="tx1">
                    <a:lumMod val="75000"/>
                    <a:lumOff val="25000"/>
                  </a:schemeClr>
                </a:solidFill>
              </a:rPr>
              <a:t>skills</a:t>
            </a:r>
            <a:r>
              <a:rPr lang="es-ES" dirty="0">
                <a:solidFill>
                  <a:schemeClr val="tx1">
                    <a:lumMod val="75000"/>
                    <a:lumOff val="25000"/>
                  </a:schemeClr>
                </a:solidFill>
              </a:rPr>
              <a:t>).</a:t>
            </a:r>
          </a:p>
          <a:p>
            <a:pPr lvl="1" algn="l">
              <a:lnSpc>
                <a:spcPct val="90000"/>
              </a:lnSpc>
              <a:buFont typeface="Wingdings 3" charset="2"/>
              <a:buChar char=""/>
            </a:pPr>
            <a:endParaRPr lang="es-ES" dirty="0">
              <a:solidFill>
                <a:schemeClr val="tx1">
                  <a:lumMod val="75000"/>
                  <a:lumOff val="25000"/>
                </a:schemeClr>
              </a:solidFill>
            </a:endParaRPr>
          </a:p>
          <a:p>
            <a:pPr marL="285750" indent="-285750" algn="l">
              <a:lnSpc>
                <a:spcPct val="90000"/>
              </a:lnSpc>
              <a:buFont typeface="Wingdings 3" charset="2"/>
              <a:buChar char=""/>
            </a:pPr>
            <a:r>
              <a:rPr lang="es-ES" sz="1600" dirty="0">
                <a:solidFill>
                  <a:schemeClr val="tx1">
                    <a:lumMod val="75000"/>
                    <a:lumOff val="25000"/>
                  </a:schemeClr>
                </a:solidFill>
              </a:rPr>
              <a:t>Las </a:t>
            </a:r>
            <a:r>
              <a:rPr lang="es-ES" sz="1600" b="1" dirty="0">
                <a:solidFill>
                  <a:schemeClr val="tx1">
                    <a:lumMod val="75000"/>
                    <a:lumOff val="25000"/>
                  </a:schemeClr>
                </a:solidFill>
              </a:rPr>
              <a:t>ventajas </a:t>
            </a:r>
            <a:r>
              <a:rPr lang="es-ES" sz="1600" dirty="0">
                <a:solidFill>
                  <a:schemeClr val="tx1">
                    <a:lumMod val="75000"/>
                    <a:lumOff val="25000"/>
                  </a:schemeClr>
                </a:solidFill>
              </a:rPr>
              <a:t>de la movilidad para el </a:t>
            </a:r>
            <a:r>
              <a:rPr lang="es-ES" sz="1600" b="1" dirty="0">
                <a:solidFill>
                  <a:schemeClr val="tx1">
                    <a:lumMod val="75000"/>
                    <a:lumOff val="25000"/>
                  </a:schemeClr>
                </a:solidFill>
              </a:rPr>
              <a:t>aprendiz</a:t>
            </a:r>
            <a:r>
              <a:rPr lang="es-ES" sz="1600" dirty="0">
                <a:solidFill>
                  <a:schemeClr val="tx1">
                    <a:lumMod val="75000"/>
                    <a:lumOff val="25000"/>
                  </a:schemeClr>
                </a:solidFill>
              </a:rPr>
              <a:t>:</a:t>
            </a:r>
          </a:p>
          <a:p>
            <a:pPr marL="742950" lvl="1" indent="-285750" algn="l">
              <a:lnSpc>
                <a:spcPct val="90000"/>
              </a:lnSpc>
              <a:buFont typeface="Wingdings 3" charset="2"/>
              <a:buChar char=""/>
            </a:pPr>
            <a:r>
              <a:rPr lang="es-ES" dirty="0">
                <a:solidFill>
                  <a:schemeClr val="tx1">
                    <a:lumMod val="75000"/>
                    <a:lumOff val="25000"/>
                  </a:schemeClr>
                </a:solidFill>
              </a:rPr>
              <a:t>Descubrir otra cultura y otra forma de trabajar a través de la inmersión en un centro de formación o empresa extranjeros;</a:t>
            </a:r>
          </a:p>
          <a:p>
            <a:pPr marL="742950" lvl="1" indent="-285750" algn="l">
              <a:lnSpc>
                <a:spcPct val="90000"/>
              </a:lnSpc>
              <a:buFont typeface="Wingdings 3" charset="2"/>
              <a:buChar char=""/>
            </a:pPr>
            <a:r>
              <a:rPr lang="es-ES" dirty="0">
                <a:solidFill>
                  <a:schemeClr val="tx1">
                    <a:lumMod val="75000"/>
                    <a:lumOff val="25000"/>
                  </a:schemeClr>
                </a:solidFill>
              </a:rPr>
              <a:t>Mejorar las competencias lingüísticas y culturales en el contexto laboral;</a:t>
            </a:r>
          </a:p>
          <a:p>
            <a:pPr marL="742950" lvl="1" indent="-285750" algn="l">
              <a:lnSpc>
                <a:spcPct val="90000"/>
              </a:lnSpc>
              <a:buFont typeface="Wingdings 3" charset="2"/>
              <a:buChar char=""/>
            </a:pPr>
            <a:r>
              <a:rPr lang="es-ES" dirty="0">
                <a:solidFill>
                  <a:schemeClr val="tx1">
                    <a:lumMod val="75000"/>
                    <a:lumOff val="25000"/>
                  </a:schemeClr>
                </a:solidFill>
              </a:rPr>
              <a:t>Enriquecer las prácticas profesionales descubriendo herramientas y técnicas propias del país de acogida.</a:t>
            </a:r>
          </a:p>
          <a:p>
            <a:pPr marL="742950" lvl="1" indent="-285750" algn="l">
              <a:lnSpc>
                <a:spcPct val="90000"/>
              </a:lnSpc>
              <a:buFont typeface="Wingdings 3" charset="2"/>
              <a:buChar char=""/>
            </a:pPr>
            <a:endParaRPr lang="en-US" sz="1400" dirty="0">
              <a:solidFill>
                <a:schemeClr val="tx1">
                  <a:lumMod val="75000"/>
                  <a:lumOff val="25000"/>
                </a:schemeClr>
              </a:solidFill>
            </a:endParaRPr>
          </a:p>
          <a:p>
            <a:pPr marL="285750" indent="-285750" algn="l">
              <a:lnSpc>
                <a:spcPct val="90000"/>
              </a:lnSpc>
              <a:buFont typeface="Wingdings 3" charset="2"/>
              <a:buChar char=""/>
            </a:pPr>
            <a:endParaRPr lang="en-US" sz="1400" dirty="0">
              <a:solidFill>
                <a:schemeClr val="tx1">
                  <a:lumMod val="75000"/>
                  <a:lumOff val="25000"/>
                </a:schemeClr>
              </a:solidFill>
            </a:endParaRPr>
          </a:p>
        </p:txBody>
      </p:sp>
      <p:pic>
        <p:nvPicPr>
          <p:cNvPr id="17410" name="Picture 2" descr="Erasmus + : en route vers la mobilité européenne des apprentis!">
            <a:extLst>
              <a:ext uri="{FF2B5EF4-FFF2-40B4-BE49-F238E27FC236}">
                <a16:creationId xmlns:a16="http://schemas.microsoft.com/office/drawing/2014/main" id="{1296A20A-FB20-C949-B059-A1BB5995B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0" r="26257" b="1"/>
          <a:stretch/>
        </p:blipFill>
        <p:spPr bwMode="auto">
          <a:xfrm>
            <a:off x="677334" y="2159331"/>
            <a:ext cx="3144597"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234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244F2-5D48-344D-9F7D-BCDAFFCC1566}"/>
              </a:ext>
            </a:extLst>
          </p:cNvPr>
          <p:cNvSpPr>
            <a:spLocks noGrp="1"/>
          </p:cNvSpPr>
          <p:nvPr>
            <p:ph type="title"/>
          </p:nvPr>
        </p:nvSpPr>
        <p:spPr>
          <a:xfrm>
            <a:off x="677334" y="167813"/>
            <a:ext cx="8596668" cy="1320800"/>
          </a:xfrm>
        </p:spPr>
        <p:txBody>
          <a:bodyPr/>
          <a:lstStyle/>
          <a:p>
            <a:pPr algn="ctr"/>
            <a:r>
              <a:rPr lang="es-ES" b="1" u="sng" dirty="0"/>
              <a:t>ÍNDICE</a:t>
            </a:r>
          </a:p>
        </p:txBody>
      </p:sp>
      <p:sp>
        <p:nvSpPr>
          <p:cNvPr id="3" name="Espace réservé du contenu 2">
            <a:extLst>
              <a:ext uri="{FF2B5EF4-FFF2-40B4-BE49-F238E27FC236}">
                <a16:creationId xmlns:a16="http://schemas.microsoft.com/office/drawing/2014/main" id="{C52EB1E9-20E9-2147-8F85-95230AB9FA53}"/>
              </a:ext>
            </a:extLst>
          </p:cNvPr>
          <p:cNvSpPr>
            <a:spLocks noGrp="1"/>
          </p:cNvSpPr>
          <p:nvPr>
            <p:ph idx="1"/>
          </p:nvPr>
        </p:nvSpPr>
        <p:spPr>
          <a:xfrm>
            <a:off x="677335" y="864544"/>
            <a:ext cx="8596668" cy="5993456"/>
          </a:xfrm>
        </p:spPr>
        <p:txBody>
          <a:bodyPr>
            <a:normAutofit/>
          </a:bodyPr>
          <a:lstStyle/>
          <a:p>
            <a:pPr algn="ctr"/>
            <a:r>
              <a:rPr lang="es-ES" sz="2000" u="sng" dirty="0">
                <a:solidFill>
                  <a:schemeClr val="tx1"/>
                </a:solidFill>
              </a:rPr>
              <a:t>Introducción</a:t>
            </a:r>
          </a:p>
          <a:p>
            <a:pPr lvl="1" algn="just"/>
            <a:r>
              <a:rPr lang="es-ES" sz="1800" dirty="0">
                <a:solidFill>
                  <a:schemeClr val="tx1"/>
                </a:solidFill>
              </a:rPr>
              <a:t>Orígenes del aprendizaje</a:t>
            </a:r>
          </a:p>
          <a:p>
            <a:pPr lvl="1" algn="just"/>
            <a:r>
              <a:rPr lang="es-ES" sz="1800" dirty="0">
                <a:solidFill>
                  <a:schemeClr val="tx1"/>
                </a:solidFill>
              </a:rPr>
              <a:t>Cifras clave del aprendizaje en Francia</a:t>
            </a:r>
          </a:p>
          <a:p>
            <a:pPr lvl="1" algn="just"/>
            <a:r>
              <a:rPr lang="es-ES" sz="1800" dirty="0">
                <a:solidFill>
                  <a:schemeClr val="tx1"/>
                </a:solidFill>
              </a:rPr>
              <a:t>Organización del aprendizaje en Francia</a:t>
            </a:r>
          </a:p>
          <a:p>
            <a:pPr algn="ctr"/>
            <a:r>
              <a:rPr lang="es-ES" sz="2000" u="sng" dirty="0">
                <a:solidFill>
                  <a:schemeClr val="tx1"/>
                </a:solidFill>
              </a:rPr>
              <a:t>Parte 1. Celebración del contrato de aprendizaje</a:t>
            </a:r>
          </a:p>
          <a:p>
            <a:pPr lvl="1" algn="just"/>
            <a:r>
              <a:rPr lang="es-ES" sz="1800" dirty="0">
                <a:solidFill>
                  <a:schemeClr val="tx1"/>
                </a:solidFill>
              </a:rPr>
              <a:t>Requisitos de fondo del contrato de aprendizaje</a:t>
            </a:r>
          </a:p>
          <a:p>
            <a:pPr lvl="1" algn="just"/>
            <a:r>
              <a:rPr lang="es-ES" sz="1800" dirty="0">
                <a:solidFill>
                  <a:schemeClr val="tx1"/>
                </a:solidFill>
              </a:rPr>
              <a:t>Requisitos de forma del contrato de aprendizaje</a:t>
            </a:r>
          </a:p>
          <a:p>
            <a:pPr algn="ctr"/>
            <a:r>
              <a:rPr lang="es-ES" sz="2000" u="sng" dirty="0">
                <a:solidFill>
                  <a:schemeClr val="tx1"/>
                </a:solidFill>
              </a:rPr>
              <a:t>Parte 2. Ejecución del contrato de aprendizaje</a:t>
            </a:r>
          </a:p>
          <a:p>
            <a:pPr lvl="1" algn="just"/>
            <a:r>
              <a:rPr lang="es-ES" sz="1800" dirty="0">
                <a:solidFill>
                  <a:schemeClr val="tx1"/>
                </a:solidFill>
              </a:rPr>
              <a:t>Obligaciones del empleador</a:t>
            </a:r>
          </a:p>
          <a:p>
            <a:pPr lvl="1" algn="just"/>
            <a:r>
              <a:rPr lang="es-ES" sz="1800" dirty="0">
                <a:solidFill>
                  <a:schemeClr val="tx1"/>
                </a:solidFill>
              </a:rPr>
              <a:t>Estatus jurídico del aprendiz</a:t>
            </a:r>
          </a:p>
          <a:p>
            <a:pPr algn="ctr"/>
            <a:r>
              <a:rPr lang="es-ES" sz="2000" u="sng" dirty="0">
                <a:solidFill>
                  <a:schemeClr val="tx1"/>
                </a:solidFill>
              </a:rPr>
              <a:t>Parte 3. Extinción del contrato de aprendizaje</a:t>
            </a:r>
          </a:p>
          <a:p>
            <a:pPr lvl="1" algn="just"/>
            <a:r>
              <a:rPr lang="es-ES" sz="1800" dirty="0">
                <a:solidFill>
                  <a:schemeClr val="tx1"/>
                </a:solidFill>
              </a:rPr>
              <a:t>Extinción anticipada del contrato de aprendizaje</a:t>
            </a:r>
          </a:p>
          <a:p>
            <a:pPr lvl="1" algn="just"/>
            <a:r>
              <a:rPr lang="es-ES" sz="1800" dirty="0">
                <a:solidFill>
                  <a:schemeClr val="tx1"/>
                </a:solidFill>
              </a:rPr>
              <a:t>Extinción de mutuo acuerdo del contrato de aprendizaje</a:t>
            </a:r>
          </a:p>
          <a:p>
            <a:pPr lvl="1" algn="just"/>
            <a:r>
              <a:rPr lang="es-ES" sz="1800" dirty="0">
                <a:solidFill>
                  <a:schemeClr val="tx1"/>
                </a:solidFill>
              </a:rPr>
              <a:t>Extinción después de los 45 primeros días de formación práctica en empresa</a:t>
            </a:r>
          </a:p>
        </p:txBody>
      </p:sp>
    </p:spTree>
    <p:extLst>
      <p:ext uri="{BB962C8B-B14F-4D97-AF65-F5344CB8AC3E}">
        <p14:creationId xmlns:p14="http://schemas.microsoft.com/office/powerpoint/2010/main" val="99544010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74998" y="22154"/>
            <a:ext cx="8596668" cy="777946"/>
          </a:xfrm>
        </p:spPr>
        <p:txBody>
          <a:bodyPr vert="horz" lIns="91440" tIns="45720" rIns="91440" bIns="45720" rtlCol="0" anchor="t">
            <a:normAutofit/>
          </a:bodyPr>
          <a:lstStyle/>
          <a:p>
            <a:pPr algn="ctr"/>
            <a:r>
              <a:rPr lang="es-ES" sz="3600" b="1" dirty="0"/>
              <a:t>Movilidad europea del aprendiz</a:t>
            </a:r>
            <a:endParaRPr lang="es-ES" sz="3600" b="1"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useBgFill="1">
        <p:nvSpPr>
          <p:cNvPr id="71" name="Sous-titre 2">
            <a:extLst>
              <a:ext uri="{FF2B5EF4-FFF2-40B4-BE49-F238E27FC236}">
                <a16:creationId xmlns:a16="http://schemas.microsoft.com/office/drawing/2014/main" id="{C80AFCEC-CDDD-114B-8BD5-161A98831249}"/>
              </a:ext>
            </a:extLst>
          </p:cNvPr>
          <p:cNvSpPr txBox="1">
            <a:spLocks/>
          </p:cNvSpPr>
          <p:nvPr/>
        </p:nvSpPr>
        <p:spPr>
          <a:xfrm>
            <a:off x="717675" y="800101"/>
            <a:ext cx="11025592" cy="6035746"/>
          </a:xfrm>
          <a:prstGeom prst="rect">
            <a:avLst/>
          </a:prstGeom>
        </p:spPr>
        <p:txBody>
          <a:bodyPr vert="horz" lIns="91440" tIns="45720" rIns="91440" bIns="45720" rtlCol="0">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1900" dirty="0">
                <a:solidFill>
                  <a:schemeClr val="tx1"/>
                </a:solidFill>
              </a:rPr>
              <a:t>El aprendiz puede llevar a cabo un parte de su contrato en el extranjero por un</a:t>
            </a:r>
            <a:r>
              <a:rPr lang="es-ES" sz="1900" b="1" dirty="0">
                <a:solidFill>
                  <a:schemeClr val="tx1"/>
                </a:solidFill>
              </a:rPr>
              <a:t> período máximo de un año.</a:t>
            </a:r>
            <a:r>
              <a:rPr lang="es-ES" sz="1900" dirty="0">
                <a:solidFill>
                  <a:schemeClr val="tx1"/>
                </a:solidFill>
              </a:rPr>
              <a:t> La duración de ejecución del contrato </a:t>
            </a:r>
            <a:r>
              <a:rPr lang="es-ES" sz="1900" b="1" dirty="0">
                <a:solidFill>
                  <a:schemeClr val="tx1"/>
                </a:solidFill>
              </a:rPr>
              <a:t>en Francia </a:t>
            </a:r>
            <a:r>
              <a:rPr lang="es-ES" sz="1900" dirty="0">
                <a:solidFill>
                  <a:schemeClr val="tx1"/>
                </a:solidFill>
              </a:rPr>
              <a:t>debe ser, sin embargo, de al menos </a:t>
            </a:r>
            <a:r>
              <a:rPr lang="es-ES" sz="1900" b="1" dirty="0">
                <a:solidFill>
                  <a:schemeClr val="tx1"/>
                </a:solidFill>
              </a:rPr>
              <a:t>6 meses.</a:t>
            </a:r>
            <a:endParaRPr lang="es-ES" sz="1900" dirty="0">
              <a:solidFill>
                <a:schemeClr val="tx1"/>
              </a:solidFill>
            </a:endParaRPr>
          </a:p>
          <a:p>
            <a:pPr marL="285750" indent="-285750" algn="just">
              <a:lnSpc>
                <a:spcPct val="90000"/>
              </a:lnSpc>
              <a:buFont typeface="Wingdings 3" charset="2"/>
              <a:buChar char=""/>
            </a:pPr>
            <a:r>
              <a:rPr lang="es-ES" sz="1900" dirty="0">
                <a:solidFill>
                  <a:schemeClr val="tx1"/>
                </a:solidFill>
              </a:rPr>
              <a:t>Durante el período de movilidad en el extranjero, el principio de alternancia entre formación y trabajo en empresa deja de aplicarse:</a:t>
            </a:r>
          </a:p>
          <a:p>
            <a:pPr marL="742950" lvl="1" indent="-285750" algn="just">
              <a:lnSpc>
                <a:spcPct val="90000"/>
              </a:lnSpc>
              <a:buFont typeface="Wingdings 3" charset="2"/>
              <a:buChar char=""/>
            </a:pPr>
            <a:r>
              <a:rPr lang="es-ES" sz="1700" dirty="0">
                <a:solidFill>
                  <a:schemeClr val="tx1"/>
                </a:solidFill>
              </a:rPr>
              <a:t>En caso de movilidad internacional corta (1 a 4 semanas), el proyecto se planifica con el empleador que suscribe el contrato de aprendizaje, quien sigue siendo el responsable de la correcta ejecución del contrato, garantiza la protección social del aprendiz y paga el salario;</a:t>
            </a:r>
          </a:p>
          <a:p>
            <a:pPr marL="742950" lvl="1" indent="-285750" algn="just">
              <a:lnSpc>
                <a:spcPct val="90000"/>
              </a:lnSpc>
              <a:buFont typeface="Wingdings 3" charset="2"/>
              <a:buChar char=""/>
            </a:pPr>
            <a:r>
              <a:rPr lang="es-ES" sz="1700" dirty="0">
                <a:solidFill>
                  <a:schemeClr val="tx1"/>
                </a:solidFill>
              </a:rPr>
              <a:t>En caso de movilidad internacional larga (más de 4 semanas en el extranjero), quedan en suspensión determinadas cláusulas del contrato de aprendizaje.</a:t>
            </a:r>
          </a:p>
          <a:p>
            <a:pPr marL="285750" indent="-285750" algn="just">
              <a:lnSpc>
                <a:spcPct val="90000"/>
              </a:lnSpc>
              <a:buFont typeface="Wingdings 3" charset="2"/>
              <a:buChar char=""/>
            </a:pPr>
            <a:r>
              <a:rPr lang="es-ES" sz="1900" dirty="0">
                <a:solidFill>
                  <a:schemeClr val="tx1"/>
                </a:solidFill>
              </a:rPr>
              <a:t>Durante el período de movilidad larga, el aprendiz se encuentra bajo la </a:t>
            </a:r>
            <a:r>
              <a:rPr lang="es-ES" sz="1900" b="1" dirty="0">
                <a:solidFill>
                  <a:schemeClr val="tx1"/>
                </a:solidFill>
              </a:rPr>
              <a:t>cobertura social del Estado de acogida</a:t>
            </a:r>
            <a:r>
              <a:rPr lang="es-ES" sz="1900" dirty="0">
                <a:solidFill>
                  <a:schemeClr val="tx1"/>
                </a:solidFill>
              </a:rPr>
              <a:t> cuando tiene la condición de asalariado o asimilado en este Estado, o bien bajo la cobertura social francesa en el caso de ser un estudiante sin la condición de asalariado en el país de acogida.</a:t>
            </a:r>
          </a:p>
          <a:p>
            <a:pPr marL="285750" indent="-285750" algn="just">
              <a:lnSpc>
                <a:spcPct val="90000"/>
              </a:lnSpc>
              <a:buFont typeface="Wingdings 3" charset="2"/>
              <a:buChar char=""/>
            </a:pPr>
            <a:r>
              <a:rPr lang="es-ES" sz="1900" b="1" dirty="0">
                <a:solidFill>
                  <a:schemeClr val="tx1"/>
                </a:solidFill>
              </a:rPr>
              <a:t>Para los períodos de movilidad, debe firmarse un convenio de movilidad</a:t>
            </a:r>
            <a:r>
              <a:rPr lang="es-ES" sz="1900" dirty="0">
                <a:solidFill>
                  <a:schemeClr val="tx1"/>
                </a:solidFill>
              </a:rPr>
              <a:t> entre el aprendiz, el centro de formación en Francia, el empleador en el extranjero y el centro de formación en el extranjero. El convenio de movilidad debe incluir:</a:t>
            </a:r>
          </a:p>
          <a:p>
            <a:pPr marL="742950" lvl="1" indent="-285750" algn="just">
              <a:lnSpc>
                <a:spcPct val="90000"/>
              </a:lnSpc>
              <a:buFont typeface="Wingdings 3" charset="2"/>
              <a:buChar char=""/>
            </a:pPr>
            <a:r>
              <a:rPr lang="es-ES" sz="1700" dirty="0">
                <a:solidFill>
                  <a:schemeClr val="tx1"/>
                </a:solidFill>
              </a:rPr>
              <a:t>Contenido de la enseñanza que se realiza;</a:t>
            </a:r>
          </a:p>
          <a:p>
            <a:pPr marL="742950" lvl="1" indent="-285750" algn="just">
              <a:lnSpc>
                <a:spcPct val="90000"/>
              </a:lnSpc>
              <a:buFont typeface="Wingdings 3" charset="2"/>
              <a:buChar char=""/>
            </a:pPr>
            <a:r>
              <a:rPr lang="es-ES" sz="1700" dirty="0">
                <a:solidFill>
                  <a:schemeClr val="tx1"/>
                </a:solidFill>
              </a:rPr>
              <a:t>Empresa de acogida;</a:t>
            </a:r>
          </a:p>
          <a:p>
            <a:pPr marL="742950" lvl="1" indent="-285750" algn="just">
              <a:lnSpc>
                <a:spcPct val="90000"/>
              </a:lnSpc>
              <a:buFont typeface="Wingdings 3" charset="2"/>
              <a:buChar char=""/>
            </a:pPr>
            <a:r>
              <a:rPr lang="es-ES" sz="1700" dirty="0">
                <a:solidFill>
                  <a:schemeClr val="tx1"/>
                </a:solidFill>
              </a:rPr>
              <a:t>Compromiso por parte de los asociados en términos de objetivos de la formación;</a:t>
            </a:r>
          </a:p>
          <a:p>
            <a:pPr marL="742950" lvl="1" indent="-285750" algn="just">
              <a:lnSpc>
                <a:spcPct val="90000"/>
              </a:lnSpc>
              <a:buFont typeface="Wingdings 3" charset="2"/>
              <a:buChar char=""/>
            </a:pPr>
            <a:r>
              <a:rPr lang="es-ES" sz="1700" dirty="0">
                <a:solidFill>
                  <a:schemeClr val="tx1"/>
                </a:solidFill>
              </a:rPr>
              <a:t>Tareas a realizar;</a:t>
            </a:r>
          </a:p>
          <a:p>
            <a:pPr marL="742950" lvl="1" indent="-285750" algn="just">
              <a:lnSpc>
                <a:spcPct val="90000"/>
              </a:lnSpc>
              <a:buFont typeface="Wingdings 3" charset="2"/>
              <a:buChar char=""/>
            </a:pPr>
            <a:r>
              <a:rPr lang="es-ES" sz="1700" dirty="0">
                <a:solidFill>
                  <a:schemeClr val="tx1"/>
                </a:solidFill>
              </a:rPr>
              <a:t>Remuneración del aprendiz, sus vacaciones y días libres, su protección social.</a:t>
            </a:r>
          </a:p>
          <a:p>
            <a:pPr marL="285750" indent="-285750" algn="just">
              <a:lnSpc>
                <a:spcPct val="90000"/>
              </a:lnSpc>
              <a:buFont typeface="Wingdings 3" charset="2"/>
              <a:buChar char=""/>
            </a:pPr>
            <a:endParaRPr lang="en-US"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528656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gn="ctr">
              <a:lnSpc>
                <a:spcPct val="90000"/>
              </a:lnSpc>
            </a:pPr>
            <a:r>
              <a:rPr lang="es-ES" sz="4200" b="1" u="sng" kern="1200" dirty="0">
                <a:solidFill>
                  <a:schemeClr val="accent1"/>
                </a:solidFill>
                <a:latin typeface="+mj-lt"/>
                <a:ea typeface="+mj-ea"/>
                <a:cs typeface="+mj-cs"/>
              </a:rPr>
              <a:t>Parte </a:t>
            </a:r>
            <a:r>
              <a:rPr lang="es-ES" sz="4200" b="1" u="sng" dirty="0"/>
              <a:t>3</a:t>
            </a:r>
            <a:r>
              <a:rPr lang="es-ES" sz="4200" kern="1200" dirty="0">
                <a:solidFill>
                  <a:schemeClr val="accent1"/>
                </a:solidFill>
                <a:latin typeface="+mj-lt"/>
                <a:ea typeface="+mj-ea"/>
                <a:cs typeface="+mj-cs"/>
              </a:rPr>
              <a:t/>
            </a:r>
            <a:br>
              <a:rPr lang="es-ES" sz="4200" kern="1200" dirty="0">
                <a:solidFill>
                  <a:schemeClr val="accent1"/>
                </a:solidFill>
                <a:latin typeface="+mj-lt"/>
                <a:ea typeface="+mj-ea"/>
                <a:cs typeface="+mj-cs"/>
              </a:rPr>
            </a:br>
            <a:r>
              <a:rPr lang="es-ES" sz="4200" kern="1200" dirty="0">
                <a:solidFill>
                  <a:schemeClr val="accent1"/>
                </a:solidFill>
                <a:latin typeface="+mj-lt"/>
                <a:ea typeface="+mj-ea"/>
                <a:cs typeface="+mj-cs"/>
              </a:rPr>
              <a:t>E</a:t>
            </a:r>
            <a:r>
              <a:rPr lang="es-ES" sz="4200" dirty="0"/>
              <a:t>xtinción</a:t>
            </a:r>
            <a:r>
              <a:rPr lang="es-ES" sz="4200" kern="1200" dirty="0">
                <a:solidFill>
                  <a:schemeClr val="accent1"/>
                </a:solidFill>
                <a:latin typeface="+mj-lt"/>
                <a:ea typeface="+mj-ea"/>
                <a:cs typeface="+mj-cs"/>
              </a:rPr>
              <a:t> del contrato de aprendizaje</a:t>
            </a:r>
          </a:p>
        </p:txBody>
      </p:sp>
      <p:pic>
        <p:nvPicPr>
          <p:cNvPr id="7" name="Graphic 6" descr="Contrat avec un remplissage uni">
            <a:extLst>
              <a:ext uri="{FF2B5EF4-FFF2-40B4-BE49-F238E27FC236}">
                <a16:creationId xmlns:a16="http://schemas.microsoft.com/office/drawing/2014/main" id="{32410C98-FE26-4C6C-9480-DCDA8ED3B47B}"/>
              </a:ext>
            </a:extLst>
          </p:cNvPr>
          <p:cNvPicPr>
            <a:picLocks noChangeAspect="1"/>
          </p:cNvPicPr>
          <p:nvPr/>
        </p:nvPicPr>
        <p:blipFill>
          <a:blip r:embed="rId2">
            <a:extLst>
              <a:ext uri="{96DAC541-7B7A-43D3-8B79-37D633B846F1}">
                <asvg:svgBlip xmlns="" xmlns:asvg="http://schemas.microsoft.com/office/drawing/2016/SVG/main" r:embed="rId3"/>
              </a:ext>
            </a:extLst>
          </a:blip>
          <a:srcRect/>
          <a:stretch/>
        </p:blipFill>
        <p:spPr>
          <a:xfrm>
            <a:off x="888604" y="1550139"/>
            <a:ext cx="3765692" cy="3765692"/>
          </a:xfrm>
          <a:prstGeom prst="rect">
            <a:avLst/>
          </a:prstGeom>
        </p:spPr>
      </p:pic>
      <p:pic>
        <p:nvPicPr>
          <p:cNvPr id="4" name="Graphic 6" descr="Panneau d’interdiction avec un remplissage uni">
            <a:extLst>
              <a:ext uri="{FF2B5EF4-FFF2-40B4-BE49-F238E27FC236}">
                <a16:creationId xmlns:a16="http://schemas.microsoft.com/office/drawing/2014/main" id="{7BA0D83C-9971-5147-ABD0-6B0ABBD996A6}"/>
              </a:ext>
            </a:extLst>
          </p:cNvPr>
          <p:cNvPicPr>
            <a:picLocks noChangeAspect="1"/>
          </p:cNvPicPr>
          <p:nvPr/>
        </p:nvPicPr>
        <p:blipFill>
          <a:blip r:embed="rId4">
            <a:extLst>
              <a:ext uri="{96DAC541-7B7A-43D3-8B79-37D633B846F1}">
                <asvg:svgBlip xmlns="" xmlns:asvg="http://schemas.microsoft.com/office/drawing/2016/SVG/main" r:embed="rId5"/>
              </a:ext>
            </a:extLst>
          </a:blip>
          <a:srcRect/>
          <a:stretch/>
        </p:blipFill>
        <p:spPr>
          <a:xfrm>
            <a:off x="1186927" y="1844477"/>
            <a:ext cx="3169046" cy="3169046"/>
          </a:xfrm>
          <a:prstGeom prst="rect">
            <a:avLst/>
          </a:prstGeom>
        </p:spPr>
      </p:pic>
    </p:spTree>
    <p:extLst>
      <p:ext uri="{BB962C8B-B14F-4D97-AF65-F5344CB8AC3E}">
        <p14:creationId xmlns:p14="http://schemas.microsoft.com/office/powerpoint/2010/main" val="79662863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889994" y="609600"/>
            <a:ext cx="8596668" cy="1320800"/>
          </a:xfrm>
        </p:spPr>
        <p:txBody>
          <a:bodyPr vert="horz" lIns="91440" tIns="45720" rIns="91440" bIns="45720" rtlCol="0" anchor="t">
            <a:normAutofit/>
          </a:bodyPr>
          <a:lstStyle/>
          <a:p>
            <a:pPr algn="ctr"/>
            <a:r>
              <a:rPr lang="es-ES" sz="3600" b="1" dirty="0"/>
              <a:t>Régimen jurídico para la extinción del contrato de aprendizaje</a:t>
            </a:r>
            <a:endParaRPr lang="en-US" sz="3600" b="1" dirty="0"/>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733447" y="2160589"/>
            <a:ext cx="5866821" cy="4287103"/>
          </a:xfrm>
        </p:spPr>
        <p:txBody>
          <a:bodyPr vert="horz" lIns="91440" tIns="45720" rIns="91440" bIns="45720" rtlCol="0">
            <a:normAutofit lnSpcReduction="10000"/>
          </a:bodyPr>
          <a:lstStyle/>
          <a:p>
            <a:pPr algn="just">
              <a:lnSpc>
                <a:spcPct val="90000"/>
              </a:lnSpc>
              <a:buFont typeface="Wingdings 3" charset="2"/>
              <a:buChar char=""/>
            </a:pPr>
            <a:r>
              <a:rPr lang="es-ES" sz="2400" dirty="0">
                <a:solidFill>
                  <a:schemeClr val="tx1"/>
                </a:solidFill>
              </a:rPr>
              <a:t> La extinción del contrato de aprendizaje figura en el artículo L. 6222-18 del Código del Trabajo francés.</a:t>
            </a:r>
          </a:p>
          <a:p>
            <a:pPr algn="just">
              <a:lnSpc>
                <a:spcPct val="90000"/>
              </a:lnSpc>
              <a:buFont typeface="Wingdings 3" charset="2"/>
              <a:buChar char=""/>
            </a:pPr>
            <a:r>
              <a:rPr lang="es-ES" sz="2400" dirty="0">
                <a:solidFill>
                  <a:schemeClr val="tx1"/>
                </a:solidFill>
              </a:rPr>
              <a:t> Se plantean </a:t>
            </a:r>
            <a:r>
              <a:rPr lang="es-ES" sz="2400" b="1" dirty="0">
                <a:solidFill>
                  <a:schemeClr val="tx1"/>
                </a:solidFill>
              </a:rPr>
              <a:t>diferentes formas </a:t>
            </a:r>
            <a:r>
              <a:rPr lang="es-ES" sz="2400" dirty="0">
                <a:solidFill>
                  <a:schemeClr val="tx1"/>
                </a:solidFill>
              </a:rPr>
              <a:t>de extinción:</a:t>
            </a:r>
          </a:p>
          <a:p>
            <a:pPr lvl="1" algn="just">
              <a:lnSpc>
                <a:spcPct val="90000"/>
              </a:lnSpc>
              <a:buFont typeface="Wingdings 3" charset="2"/>
              <a:buChar char=""/>
            </a:pPr>
            <a:r>
              <a:rPr lang="es-ES" sz="2200" dirty="0">
                <a:solidFill>
                  <a:schemeClr val="tx1"/>
                </a:solidFill>
              </a:rPr>
              <a:t> Antes del vencimiento de los primeros 45 días de formación práctica;</a:t>
            </a:r>
          </a:p>
          <a:p>
            <a:pPr lvl="1" algn="just">
              <a:lnSpc>
                <a:spcPct val="90000"/>
              </a:lnSpc>
              <a:buFont typeface="Wingdings 3" charset="2"/>
              <a:buChar char=""/>
            </a:pPr>
            <a:r>
              <a:rPr lang="es-ES" sz="2200" dirty="0">
                <a:solidFill>
                  <a:schemeClr val="tx1"/>
                </a:solidFill>
              </a:rPr>
              <a:t> Por acuerdo firmado por ambas partes;</a:t>
            </a:r>
          </a:p>
          <a:p>
            <a:pPr lvl="1" algn="just">
              <a:lnSpc>
                <a:spcPct val="90000"/>
              </a:lnSpc>
              <a:buFont typeface="Wingdings 3" charset="2"/>
              <a:buChar char=""/>
            </a:pPr>
            <a:r>
              <a:rPr lang="es-ES" sz="2200" dirty="0">
                <a:solidFill>
                  <a:schemeClr val="tx1"/>
                </a:solidFill>
              </a:rPr>
              <a:t> En caso de fuerza mayor, falta grave del aprendiz o ineptitud profesional;</a:t>
            </a:r>
          </a:p>
          <a:p>
            <a:pPr lvl="1" algn="just">
              <a:lnSpc>
                <a:spcPct val="90000"/>
              </a:lnSpc>
              <a:buFont typeface="Wingdings 3" charset="2"/>
              <a:buChar char=""/>
            </a:pPr>
            <a:r>
              <a:rPr lang="es-ES" sz="2200" dirty="0">
                <a:solidFill>
                  <a:schemeClr val="tx1"/>
                </a:solidFill>
              </a:rPr>
              <a:t> A iniciativa del aprendiz, respetando un plazo de preaviso.</a:t>
            </a:r>
          </a:p>
        </p:txBody>
      </p:sp>
    </p:spTree>
    <p:extLst>
      <p:ext uri="{BB962C8B-B14F-4D97-AF65-F5344CB8AC3E}">
        <p14:creationId xmlns:p14="http://schemas.microsoft.com/office/powerpoint/2010/main" val="196773236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601788" y="332510"/>
            <a:ext cx="9634782" cy="1400873"/>
          </a:xfrm>
        </p:spPr>
        <p:txBody>
          <a:bodyPr vert="horz" lIns="91440" tIns="45720" rIns="91440" bIns="45720" rtlCol="0" anchor="t">
            <a:normAutofit fontScale="90000"/>
          </a:bodyPr>
          <a:lstStyle/>
          <a:p>
            <a:pPr algn="ctr"/>
            <a:r>
              <a:rPr lang="es-ES" sz="3600" b="1" dirty="0"/>
              <a:t>Extinción anticipada del contrato de aprendizaje</a:t>
            </a:r>
            <a:r>
              <a:rPr lang="en-US" sz="3600" dirty="0"/>
              <a:t/>
            </a:r>
            <a:br>
              <a:rPr lang="en-US" sz="3600" dirty="0"/>
            </a:br>
            <a:r>
              <a:rPr lang="en-US" sz="3100" i="1" dirty="0"/>
              <a:t> </a:t>
            </a:r>
            <a:r>
              <a:rPr lang="es-ES" sz="3100" i="1" dirty="0"/>
              <a:t>Extinción unilateral por </a:t>
            </a:r>
            <a:r>
              <a:rPr lang="es-ES" sz="3100" i="1" u="sng" dirty="0"/>
              <a:t>cualquiera de las partes</a:t>
            </a:r>
            <a:r>
              <a:rPr lang="es-ES" sz="3100" i="1" dirty="0"/>
              <a:t> durante "el período de prueba"</a:t>
            </a:r>
            <a:endParaRPr lang="en-U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819204"/>
            <a:ext cx="10022564" cy="4757442"/>
          </a:xfrm>
          <a:prstGeom prst="rect">
            <a:avLst/>
          </a:prstGeom>
        </p:spPr>
        <p:txBody>
          <a:bodyPr vert="horz" lIns="91440" tIns="45720" rIns="91440" bIns="45720" rtlCol="0">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2000" b="1" dirty="0">
                <a:solidFill>
                  <a:schemeClr val="tx1"/>
                </a:solidFill>
              </a:rPr>
              <a:t>Extinción antes del vencimiento de los primeros 45 días</a:t>
            </a:r>
            <a:r>
              <a:rPr lang="es-ES" sz="2000" dirty="0">
                <a:solidFill>
                  <a:schemeClr val="tx1"/>
                </a:solidFill>
              </a:rPr>
              <a:t>, consecutivos o no, por parte del aprendiz o del empleador, </a:t>
            </a:r>
            <a:r>
              <a:rPr lang="es-ES" sz="2000" b="1" dirty="0">
                <a:solidFill>
                  <a:schemeClr val="tx1"/>
                </a:solidFill>
              </a:rPr>
              <a:t>de formación práctica en empresa realizada por el aprendiz</a:t>
            </a:r>
            <a:r>
              <a:rPr lang="es-ES" sz="2000" dirty="0">
                <a:solidFill>
                  <a:schemeClr val="tx1"/>
                </a:solidFill>
              </a:rPr>
              <a:t>.</a:t>
            </a:r>
            <a:endParaRPr lang="en-US" sz="2000" dirty="0">
              <a:solidFill>
                <a:schemeClr val="tx1"/>
              </a:solidFill>
            </a:endParaRPr>
          </a:p>
          <a:p>
            <a:pPr marL="742950" lvl="1" indent="-285750" algn="just">
              <a:lnSpc>
                <a:spcPct val="90000"/>
              </a:lnSpc>
              <a:buFont typeface="Wingdings 3" charset="2"/>
              <a:buChar char=""/>
            </a:pPr>
            <a:r>
              <a:rPr lang="es-ES" sz="2000" dirty="0">
                <a:solidFill>
                  <a:schemeClr val="tx1"/>
                </a:solidFill>
              </a:rPr>
              <a:t>Se trata de un </a:t>
            </a:r>
            <a:r>
              <a:rPr lang="es-ES" sz="2000" i="1" dirty="0">
                <a:solidFill>
                  <a:schemeClr val="tx1"/>
                </a:solidFill>
              </a:rPr>
              <a:t>período de prueba, </a:t>
            </a:r>
            <a:r>
              <a:rPr lang="es-ES" sz="2000" dirty="0">
                <a:solidFill>
                  <a:schemeClr val="tx1"/>
                </a:solidFill>
              </a:rPr>
              <a:t>aunque no haya sido así denominada. La ley del 17 de agosto de 2015 sobre diálogo social y empleo, conocida como ley </a:t>
            </a:r>
            <a:r>
              <a:rPr lang="es-ES" sz="2000" dirty="0" err="1">
                <a:solidFill>
                  <a:schemeClr val="tx1"/>
                </a:solidFill>
              </a:rPr>
              <a:t>Rebsamen</a:t>
            </a:r>
            <a:r>
              <a:rPr lang="es-ES" sz="2000" dirty="0">
                <a:solidFill>
                  <a:schemeClr val="tx1"/>
                </a:solidFill>
              </a:rPr>
              <a:t>, redujo el período de prueba de dos meses a </a:t>
            </a:r>
            <a:r>
              <a:rPr lang="es-ES" sz="2000" b="1" dirty="0">
                <a:solidFill>
                  <a:schemeClr val="tx1"/>
                </a:solidFill>
              </a:rPr>
              <a:t>45 días</a:t>
            </a:r>
            <a:r>
              <a:rPr lang="es-ES" sz="2000" dirty="0">
                <a:solidFill>
                  <a:schemeClr val="tx1"/>
                </a:solidFill>
              </a:rPr>
              <a:t>.</a:t>
            </a:r>
            <a:endParaRPr lang="en-US" sz="2000" dirty="0">
              <a:solidFill>
                <a:schemeClr val="tx1"/>
              </a:solidFill>
            </a:endParaRPr>
          </a:p>
          <a:p>
            <a:pPr marL="742950" lvl="1" indent="-285750" algn="just">
              <a:lnSpc>
                <a:spcPct val="90000"/>
              </a:lnSpc>
              <a:buFont typeface="Wingdings 3" charset="2"/>
              <a:buChar char=""/>
            </a:pPr>
            <a:r>
              <a:rPr lang="es-ES" sz="2000" dirty="0">
                <a:solidFill>
                  <a:schemeClr val="tx1"/>
                </a:solidFill>
              </a:rPr>
              <a:t>La extinción durante este período es </a:t>
            </a:r>
            <a:r>
              <a:rPr lang="es-ES" sz="2000" b="1" dirty="0">
                <a:solidFill>
                  <a:schemeClr val="tx1"/>
                </a:solidFill>
              </a:rPr>
              <a:t>libre</a:t>
            </a:r>
            <a:r>
              <a:rPr lang="es-ES" sz="2000" dirty="0">
                <a:solidFill>
                  <a:schemeClr val="tx1"/>
                </a:solidFill>
              </a:rPr>
              <a:t>, tiene lugar sin previo aviso y no precisa un motivo de justificación.</a:t>
            </a:r>
            <a:endParaRPr lang="en-US" sz="2000" dirty="0">
              <a:solidFill>
                <a:schemeClr val="tx1"/>
              </a:solidFill>
            </a:endParaRPr>
          </a:p>
          <a:p>
            <a:pPr marL="742950" lvl="1" indent="-285750" algn="just">
              <a:lnSpc>
                <a:spcPct val="90000"/>
              </a:lnSpc>
              <a:buFont typeface="Wingdings 3" charset="2"/>
              <a:buChar char=""/>
            </a:pPr>
            <a:r>
              <a:rPr lang="es-ES" sz="2000" dirty="0">
                <a:solidFill>
                  <a:schemeClr val="tx1"/>
                </a:solidFill>
              </a:rPr>
              <a:t>Un </a:t>
            </a:r>
            <a:r>
              <a:rPr lang="es-ES" sz="2000" b="1" dirty="0">
                <a:solidFill>
                  <a:schemeClr val="tx1"/>
                </a:solidFill>
              </a:rPr>
              <a:t>documento escrito </a:t>
            </a:r>
            <a:r>
              <a:rPr lang="es-ES" sz="2000" dirty="0">
                <a:solidFill>
                  <a:schemeClr val="tx1"/>
                </a:solidFill>
              </a:rPr>
              <a:t>debe hacer constar esta extinción anticipada del contrato de aprendizaje. La extinción se notifica al director de la Centro de Formación de Aprendices, así como al organismo responsable de la presentación del contrato para su registro.</a:t>
            </a:r>
            <a:endParaRPr lang="en-US" sz="2000" dirty="0">
              <a:solidFill>
                <a:schemeClr val="tx1"/>
              </a:solidFill>
            </a:endParaRPr>
          </a:p>
          <a:p>
            <a:pPr marL="742950" lvl="1" indent="-285750" algn="just">
              <a:lnSpc>
                <a:spcPct val="90000"/>
              </a:lnSpc>
              <a:buFont typeface="Wingdings 3" charset="2"/>
              <a:buChar char=""/>
            </a:pPr>
            <a:r>
              <a:rPr lang="es-ES" sz="2000" b="1" dirty="0">
                <a:solidFill>
                  <a:schemeClr val="tx1"/>
                </a:solidFill>
              </a:rPr>
              <a:t>No conlleva ninguna indemnización</a:t>
            </a:r>
            <a:r>
              <a:rPr lang="es-ES" sz="2000" dirty="0">
                <a:solidFill>
                  <a:schemeClr val="tx1"/>
                </a:solidFill>
              </a:rPr>
              <a:t>, a menos que se estipule lo contrario.</a:t>
            </a:r>
            <a:endParaRPr lang="en-US" sz="2000" dirty="0">
              <a:solidFill>
                <a:schemeClr val="tx1"/>
              </a:solidFill>
            </a:endParaRPr>
          </a:p>
          <a:p>
            <a:pPr marL="742950" lvl="1" indent="-285750" algn="just">
              <a:lnSpc>
                <a:spcPct val="90000"/>
              </a:lnSpc>
              <a:buFont typeface="Wingdings 3" charset="2"/>
              <a:buChar char=""/>
            </a:pPr>
            <a:r>
              <a:rPr lang="es-ES" sz="2000" dirty="0">
                <a:solidFill>
                  <a:schemeClr val="tx1"/>
                </a:solidFill>
              </a:rPr>
              <a:t>La extinción </a:t>
            </a:r>
            <a:r>
              <a:rPr lang="es-ES" sz="2000" b="1" dirty="0">
                <a:solidFill>
                  <a:schemeClr val="tx1"/>
                </a:solidFill>
              </a:rPr>
              <a:t>no puede basarse en un motivo discriminatorio</a:t>
            </a:r>
            <a:r>
              <a:rPr lang="es-ES" sz="2000" dirty="0">
                <a:solidFill>
                  <a:schemeClr val="tx1"/>
                </a:solidFill>
              </a:rPr>
              <a:t> (sexo, orientación sexual, opinión política o sindical, religión, etc.) y, por lo tanto, debe respetar el principio de la no discriminación social.</a:t>
            </a:r>
            <a:endParaRPr lang="en-US" sz="20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811291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375575" y="334109"/>
            <a:ext cx="9563423" cy="1485096"/>
          </a:xfrm>
        </p:spPr>
        <p:txBody>
          <a:bodyPr vert="horz" lIns="91440" tIns="45720" rIns="91440" bIns="45720" rtlCol="0" anchor="t">
            <a:normAutofit fontScale="90000"/>
          </a:bodyPr>
          <a:lstStyle/>
          <a:p>
            <a:pPr algn="ctr"/>
            <a:r>
              <a:rPr lang="es-ES" sz="3600" b="1" dirty="0"/>
              <a:t>Extinción anticipada del contrato de aprendizaje</a:t>
            </a:r>
            <a:r>
              <a:rPr lang="en-US" sz="3600" dirty="0"/>
              <a:t/>
            </a:r>
            <a:br>
              <a:rPr lang="en-US" sz="3600" dirty="0"/>
            </a:br>
            <a:r>
              <a:rPr lang="es-ES" sz="3100" i="1" dirty="0"/>
              <a:t>Extinción unilateral por parte del </a:t>
            </a:r>
            <a:r>
              <a:rPr lang="es-ES" sz="3100" i="1" u="sng" dirty="0"/>
              <a:t>aprendiz</a:t>
            </a:r>
            <a:r>
              <a:rPr lang="es-ES" sz="3100" i="1" dirty="0"/>
              <a:t> después del “período de prueba”</a:t>
            </a:r>
            <a:endParaRPr lang="en-U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819204"/>
            <a:ext cx="9763989" cy="4704688"/>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2000" b="1" dirty="0">
                <a:solidFill>
                  <a:schemeClr val="tx1"/>
                </a:solidFill>
              </a:rPr>
              <a:t>Extinción después del vencimiento de los primeros 45 días, consecutivos o no</a:t>
            </a:r>
            <a:r>
              <a:rPr lang="es-ES" sz="2000" dirty="0">
                <a:solidFill>
                  <a:schemeClr val="tx1"/>
                </a:solidFill>
              </a:rPr>
              <a:t>, efectuada por el aprendiz:</a:t>
            </a:r>
            <a:endParaRPr lang="en-US" sz="2000" dirty="0">
              <a:solidFill>
                <a:schemeClr val="tx1"/>
              </a:solidFill>
            </a:endParaRPr>
          </a:p>
          <a:p>
            <a:pPr marL="742950" lvl="1" indent="-285750" algn="just">
              <a:lnSpc>
                <a:spcPct val="90000"/>
              </a:lnSpc>
              <a:buFont typeface="Wingdings 3" charset="2"/>
              <a:buChar char=""/>
            </a:pPr>
            <a:r>
              <a:rPr lang="es-ES" sz="1800" dirty="0">
                <a:solidFill>
                  <a:schemeClr val="tx1"/>
                </a:solidFill>
              </a:rPr>
              <a:t>Es una aportación importante de la ley del 5 de septiembre de 2018;</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El aprendiz debe solicitar previamente un </a:t>
            </a:r>
            <a:r>
              <a:rPr lang="es-ES" sz="1800" b="1" dirty="0">
                <a:solidFill>
                  <a:schemeClr val="tx1"/>
                </a:solidFill>
              </a:rPr>
              <a:t>mediador</a:t>
            </a:r>
            <a:r>
              <a:rPr lang="es-ES" sz="1800" dirty="0">
                <a:solidFill>
                  <a:schemeClr val="tx1"/>
                </a:solidFill>
              </a:rPr>
              <a:t>. El mediador es competente en caso de litigio vinculado al contrato de aprendizaje (condiciones de trabajo, duración de la jornada laboral, remuneración, vacaciones pagadas, etc.). El mediador debe ser neutral, no puede tomar decisiones en relación al conflicto;</a:t>
            </a:r>
            <a:endParaRPr lang="en-US" sz="1800" dirty="0">
              <a:solidFill>
                <a:schemeClr val="tx1"/>
              </a:solidFill>
            </a:endParaRPr>
          </a:p>
          <a:p>
            <a:pPr marL="742950" lvl="1" indent="-285750" algn="just">
              <a:lnSpc>
                <a:spcPct val="90000"/>
              </a:lnSpc>
              <a:buFont typeface="Wingdings 3" charset="2"/>
              <a:buChar char=""/>
            </a:pPr>
            <a:r>
              <a:rPr lang="es-ES" sz="1800" b="1" dirty="0">
                <a:solidFill>
                  <a:schemeClr val="tx1"/>
                </a:solidFill>
              </a:rPr>
              <a:t>Transcurrido un plazo mínimo de 5 días naturales </a:t>
            </a:r>
            <a:r>
              <a:rPr lang="es-ES" sz="1800" dirty="0">
                <a:solidFill>
                  <a:schemeClr val="tx1"/>
                </a:solidFill>
              </a:rPr>
              <a:t>desde la remisión al mediador, el aprendiz informa al empleador de su </a:t>
            </a:r>
            <a:r>
              <a:rPr lang="es-ES" sz="1800" b="1" dirty="0">
                <a:solidFill>
                  <a:schemeClr val="tx1"/>
                </a:solidFill>
              </a:rPr>
              <a:t>intención de extinguir </a:t>
            </a:r>
            <a:r>
              <a:rPr lang="es-ES" sz="1800" dirty="0">
                <a:solidFill>
                  <a:schemeClr val="tx1"/>
                </a:solidFill>
              </a:rPr>
              <a:t>el contrato por cualquier medio y fija una fecha determinada;</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La </a:t>
            </a:r>
            <a:r>
              <a:rPr lang="es-ES" sz="1800" b="1" dirty="0">
                <a:solidFill>
                  <a:schemeClr val="tx1"/>
                </a:solidFill>
              </a:rPr>
              <a:t>extinción del contrato de aprendizaje</a:t>
            </a:r>
            <a:r>
              <a:rPr lang="es-ES" sz="1800" dirty="0">
                <a:solidFill>
                  <a:schemeClr val="tx1"/>
                </a:solidFill>
              </a:rPr>
              <a:t> debe llevarse a cabo después de un plazo no inferior a </a:t>
            </a:r>
            <a:r>
              <a:rPr lang="es-ES" sz="1800" b="1" dirty="0">
                <a:solidFill>
                  <a:schemeClr val="tx1"/>
                </a:solidFill>
              </a:rPr>
              <a:t>7 días naturales a partir de la fecha en que se informó al empleador </a:t>
            </a:r>
            <a:r>
              <a:rPr lang="es-ES" sz="1800" dirty="0">
                <a:solidFill>
                  <a:schemeClr val="tx1"/>
                </a:solidFill>
              </a:rPr>
              <a:t>de la intención del aprendiz de extinguir el contrato;</a:t>
            </a:r>
          </a:p>
          <a:p>
            <a:pPr marL="742950" lvl="1" indent="-285750" algn="just">
              <a:lnSpc>
                <a:spcPct val="90000"/>
              </a:lnSpc>
              <a:buFont typeface="Wingdings 3" charset="2"/>
              <a:buChar char=""/>
            </a:pPr>
            <a:r>
              <a:rPr lang="es-ES" sz="1800" dirty="0">
                <a:solidFill>
                  <a:schemeClr val="tx1"/>
                </a:solidFill>
              </a:rPr>
              <a:t>En el caso de un aprendiz menor de edad, el documento de extinción debe estar firmado por su representante legal.</a:t>
            </a:r>
            <a:endParaRPr lang="en-US" sz="18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705967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214005" y="334108"/>
            <a:ext cx="9763989" cy="1320800"/>
          </a:xfrm>
        </p:spPr>
        <p:txBody>
          <a:bodyPr vert="horz" lIns="91440" tIns="45720" rIns="91440" bIns="45720" rtlCol="0" anchor="t">
            <a:normAutofit fontScale="90000"/>
          </a:bodyPr>
          <a:lstStyle/>
          <a:p>
            <a:pPr algn="ctr"/>
            <a:r>
              <a:rPr lang="es-ES" sz="3600" b="1" dirty="0"/>
              <a:t>Extinción anticipada del contrato de aprendizaje</a:t>
            </a:r>
            <a:r>
              <a:rPr lang="es-ES" sz="3600" dirty="0"/>
              <a:t/>
            </a:r>
            <a:br>
              <a:rPr lang="es-ES" sz="3600" dirty="0"/>
            </a:br>
            <a:r>
              <a:rPr lang="es-ES" sz="3100" i="1" dirty="0"/>
              <a:t>Extinción unilateral por parte del </a:t>
            </a:r>
            <a:r>
              <a:rPr lang="es-ES" sz="3100" i="1" u="sng" dirty="0"/>
              <a:t>empleador</a:t>
            </a:r>
            <a:r>
              <a:rPr lang="es-ES" sz="3100" i="1" dirty="0"/>
              <a:t> después del “período de prueba”</a:t>
            </a:r>
            <a:endParaRPr lang="es-E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819204"/>
            <a:ext cx="9763989" cy="4704688"/>
          </a:xfrm>
          <a:prstGeom prst="rect">
            <a:avLst/>
          </a:prstGeom>
        </p:spPr>
        <p:txBody>
          <a:bodyPr vert="horz" lIns="91440" tIns="45720" rIns="91440" bIns="45720" rtlCol="0">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2000" b="1" dirty="0">
                <a:solidFill>
                  <a:schemeClr val="tx1"/>
                </a:solidFill>
              </a:rPr>
              <a:t>Extinción después del vencimiento de los primeros 45 días, consecutivos o no</a:t>
            </a:r>
            <a:r>
              <a:rPr lang="es-ES" sz="2000" dirty="0">
                <a:solidFill>
                  <a:schemeClr val="tx1"/>
                </a:solidFill>
              </a:rPr>
              <a:t>, efectuada por el empleador:</a:t>
            </a:r>
            <a:endParaRPr lang="en-US" sz="2000" dirty="0">
              <a:solidFill>
                <a:schemeClr val="tx1"/>
              </a:solidFill>
            </a:endParaRPr>
          </a:p>
          <a:p>
            <a:pPr marL="742950" lvl="1" indent="-285750" algn="just">
              <a:lnSpc>
                <a:spcPct val="90000"/>
              </a:lnSpc>
              <a:buFont typeface="Wingdings 3" charset="2"/>
              <a:buChar char=""/>
            </a:pPr>
            <a:r>
              <a:rPr lang="es-ES" sz="1800" dirty="0">
                <a:solidFill>
                  <a:schemeClr val="tx1"/>
                </a:solidFill>
              </a:rPr>
              <a:t>El régimen fue modificado por la ley del 5 de septiembre de 2018;</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La extinción del contrato puede tener lugar </a:t>
            </a:r>
            <a:r>
              <a:rPr lang="es-ES" sz="1800" b="1" dirty="0">
                <a:solidFill>
                  <a:schemeClr val="tx1"/>
                </a:solidFill>
              </a:rPr>
              <a:t>en caso de fuerza mayor </a:t>
            </a:r>
            <a:r>
              <a:rPr lang="es-ES" sz="1800" dirty="0">
                <a:solidFill>
                  <a:schemeClr val="tx1"/>
                </a:solidFill>
              </a:rPr>
              <a:t>(circunstancia externa, imperiosa e imprevisible). Esta extinción se lleva a cabo de acuerdo con las normas de despido por motivos personales (entrevista previa, notificación de despido);</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La extinción del contrato puede producirse </a:t>
            </a:r>
            <a:r>
              <a:rPr lang="es-ES" sz="1800" b="1" dirty="0">
                <a:solidFill>
                  <a:schemeClr val="tx1"/>
                </a:solidFill>
              </a:rPr>
              <a:t>por falta grave del aprendiz</a:t>
            </a:r>
            <a:r>
              <a:rPr lang="es-ES" sz="1800" dirty="0">
                <a:solidFill>
                  <a:schemeClr val="tx1"/>
                </a:solidFill>
              </a:rPr>
              <a:t>, es decir, por un incumplimiento del joven trabajador de manifiesta gravedad;</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En el caso de exclusión definitiva del aprendiz del Centro de Formación de Aprendices, el empleador tiene la facultad de despedir al aprendiz o puede mantener el contrato a condición que el aprendiz se matricule en un nuevo Centro de Formación de Aprendices en un plazo de 2 meses;</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La extinción del contrato puede producirse por el</a:t>
            </a:r>
            <a:r>
              <a:rPr lang="es-ES" sz="1800" b="1" dirty="0">
                <a:solidFill>
                  <a:schemeClr val="tx1"/>
                </a:solidFill>
              </a:rPr>
              <a:t> fallecimiento del maestro de aprendizaje </a:t>
            </a:r>
            <a:r>
              <a:rPr lang="es-ES" sz="1800" dirty="0">
                <a:solidFill>
                  <a:schemeClr val="tx1"/>
                </a:solidFill>
              </a:rPr>
              <a:t>en el caso de una empresa unipersonal (Soc., 14 de noviembre 2018, </a:t>
            </a:r>
            <a:r>
              <a:rPr lang="es-ES" sz="1800" dirty="0" err="1">
                <a:solidFill>
                  <a:schemeClr val="tx1"/>
                </a:solidFill>
              </a:rPr>
              <a:t>n°</a:t>
            </a:r>
            <a:r>
              <a:rPr lang="es-ES" sz="1800" dirty="0">
                <a:solidFill>
                  <a:schemeClr val="tx1"/>
                </a:solidFill>
              </a:rPr>
              <a:t> 17-24.464);</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La extinción del contrato puede tener lugar por </a:t>
            </a:r>
            <a:r>
              <a:rPr lang="es-ES" sz="1800" b="1" dirty="0">
                <a:solidFill>
                  <a:schemeClr val="tx1"/>
                </a:solidFill>
              </a:rPr>
              <a:t>inaptitud física del aprendiz.</a:t>
            </a:r>
            <a:endParaRPr lang="en-US" sz="1800" dirty="0">
              <a:solidFill>
                <a:srgbClr val="FF0000"/>
              </a:solidFill>
            </a:endParaRPr>
          </a:p>
          <a:p>
            <a:pPr marL="742950" lvl="1" indent="-285750" algn="just">
              <a:lnSpc>
                <a:spcPct val="90000"/>
              </a:lnSpc>
              <a:buFont typeface="Wingdings 3" charset="2"/>
              <a:buChar char=""/>
            </a:pPr>
            <a:endParaRPr lang="en-US" sz="18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03890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214005" y="280943"/>
            <a:ext cx="9763989" cy="1311812"/>
          </a:xfrm>
        </p:spPr>
        <p:txBody>
          <a:bodyPr vert="horz" lIns="91440" tIns="45720" rIns="91440" bIns="45720" rtlCol="0" anchor="t">
            <a:normAutofit fontScale="90000"/>
          </a:bodyPr>
          <a:lstStyle/>
          <a:p>
            <a:pPr algn="ctr"/>
            <a:r>
              <a:rPr lang="es-ES" sz="3600" b="1" dirty="0"/>
              <a:t>Extinción anticipada del contrato de aprendizaje</a:t>
            </a:r>
            <a:r>
              <a:rPr lang="es-ES" sz="4000" dirty="0"/>
              <a:t/>
            </a:r>
            <a:br>
              <a:rPr lang="es-ES" sz="4000" dirty="0"/>
            </a:br>
            <a:r>
              <a:rPr lang="es-ES" sz="3100" i="1" dirty="0"/>
              <a:t>Extinción unilateral por parte del </a:t>
            </a:r>
            <a:r>
              <a:rPr lang="es-ES" sz="3100" i="1" u="sng" dirty="0"/>
              <a:t>empleador</a:t>
            </a:r>
            <a:r>
              <a:rPr lang="es-ES" sz="3100" i="1" dirty="0"/>
              <a:t> después del “período de prueba”</a:t>
            </a:r>
            <a:endParaRPr lang="en-US" sz="31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776672"/>
            <a:ext cx="9763989" cy="5038796"/>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2000" b="1" dirty="0">
                <a:solidFill>
                  <a:schemeClr val="tx1"/>
                </a:solidFill>
              </a:rPr>
              <a:t>Extinción después del vencimiento de los primeros 45 días, consecutivos o no</a:t>
            </a:r>
            <a:r>
              <a:rPr lang="es-ES" sz="2000" dirty="0">
                <a:solidFill>
                  <a:schemeClr val="tx1"/>
                </a:solidFill>
              </a:rPr>
              <a:t>, efectuada por el empleador:</a:t>
            </a:r>
            <a:endParaRPr lang="en-US" sz="2000" dirty="0">
              <a:solidFill>
                <a:schemeClr val="tx1"/>
              </a:solidFill>
            </a:endParaRPr>
          </a:p>
          <a:p>
            <a:pPr marL="742950" lvl="1" indent="-285750" algn="just">
              <a:lnSpc>
                <a:spcPct val="90000"/>
              </a:lnSpc>
              <a:buFont typeface="Wingdings 3" charset="2"/>
              <a:buChar char=""/>
            </a:pPr>
            <a:r>
              <a:rPr lang="es-ES" sz="1800" dirty="0">
                <a:solidFill>
                  <a:schemeClr val="tx1"/>
                </a:solidFill>
              </a:rPr>
              <a:t>En caso de extinción del contrato de aprendizaje, la extinción debe </a:t>
            </a:r>
            <a:r>
              <a:rPr lang="es-ES" sz="1800" b="1" dirty="0">
                <a:solidFill>
                  <a:schemeClr val="tx1"/>
                </a:solidFill>
              </a:rPr>
              <a:t>constar por escrito </a:t>
            </a:r>
            <a:r>
              <a:rPr lang="es-ES" sz="1800" dirty="0">
                <a:solidFill>
                  <a:schemeClr val="tx1"/>
                </a:solidFill>
              </a:rPr>
              <a:t>y notificarse al director del Centro de Formación de Aprendices;</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El Centro de Formación de Aprendices debe permitir al aprendiz </a:t>
            </a:r>
            <a:r>
              <a:rPr lang="es-ES" sz="1800" b="1" dirty="0">
                <a:solidFill>
                  <a:schemeClr val="tx1"/>
                </a:solidFill>
              </a:rPr>
              <a:t>proseguir su formación teórica </a:t>
            </a:r>
            <a:r>
              <a:rPr lang="es-ES" sz="1800" dirty="0">
                <a:solidFill>
                  <a:schemeClr val="tx1"/>
                </a:solidFill>
              </a:rPr>
              <a:t>durante 6 meses y contribuir para encontrarle un nuevo empleador que le permita completar su ciclo de formación;</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Los casos de extinción enumerados son </a:t>
            </a:r>
            <a:r>
              <a:rPr lang="es-ES" sz="1800" b="1" dirty="0">
                <a:solidFill>
                  <a:schemeClr val="tx1"/>
                </a:solidFill>
              </a:rPr>
              <a:t>restrictivos</a:t>
            </a:r>
            <a:r>
              <a:rPr lang="es-ES" sz="1800" dirty="0">
                <a:solidFill>
                  <a:schemeClr val="tx1"/>
                </a:solidFill>
              </a:rPr>
              <a:t>, por lo que ya no es posible recurrir a la resolución judicial en derecho común (remisión al tribunal laboral </a:t>
            </a:r>
            <a:r>
              <a:rPr lang="ca-ES" sz="1800" dirty="0">
                <a:solidFill>
                  <a:schemeClr val="tx1"/>
                </a:solidFill>
              </a:rPr>
              <a:t>—en </a:t>
            </a:r>
            <a:r>
              <a:rPr lang="ca-ES" sz="1800" dirty="0" err="1">
                <a:solidFill>
                  <a:schemeClr val="tx1"/>
                </a:solidFill>
              </a:rPr>
              <a:t>Francia</a:t>
            </a:r>
            <a:r>
              <a:rPr lang="ca-ES" sz="1800" dirty="0">
                <a:solidFill>
                  <a:schemeClr val="tx1"/>
                </a:solidFill>
              </a:rPr>
              <a:t>, </a:t>
            </a:r>
            <a:r>
              <a:rPr lang="en-US" sz="1800" i="1" dirty="0">
                <a:solidFill>
                  <a:schemeClr val="tx1"/>
                </a:solidFill>
              </a:rPr>
              <a:t>conseil de </a:t>
            </a:r>
            <a:r>
              <a:rPr lang="en-US" sz="1800" i="1" dirty="0" err="1">
                <a:solidFill>
                  <a:schemeClr val="tx1"/>
                </a:solidFill>
              </a:rPr>
              <a:t>prud’hommes</a:t>
            </a:r>
            <a:r>
              <a:rPr lang="ca-ES" sz="1800" dirty="0">
                <a:solidFill>
                  <a:schemeClr val="tx1"/>
                </a:solidFill>
              </a:rPr>
              <a:t>—</a:t>
            </a:r>
            <a:r>
              <a:rPr lang="es-ES" sz="1800" dirty="0">
                <a:solidFill>
                  <a:schemeClr val="tx1"/>
                </a:solidFill>
              </a:rPr>
              <a:t>);</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En caso de </a:t>
            </a:r>
            <a:r>
              <a:rPr lang="es-ES" sz="1800" b="1" dirty="0">
                <a:solidFill>
                  <a:schemeClr val="tx1"/>
                </a:solidFill>
              </a:rPr>
              <a:t>quebrantamiento por parte del empleador </a:t>
            </a:r>
            <a:r>
              <a:rPr lang="es-ES" sz="1800" dirty="0">
                <a:solidFill>
                  <a:schemeClr val="tx1"/>
                </a:solidFill>
              </a:rPr>
              <a:t>de las normas que regulan la extinción del contrato de aprendizaje, el aprendiz puede obtener que el empleador sea condenado al pago de los meses de salario correspondientes a la continuación del contrato hasta su finalización y de una indemnización de reparación de los daños sufridos;</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Si existe incumplimiento de las obligaciones vinculadas al contrato de trabajo, el empleador puede ser sancionado con una multa por infracción de cuarta clase (135€).</a:t>
            </a:r>
            <a:endParaRPr lang="en-US" sz="1800" dirty="0">
              <a:solidFill>
                <a:schemeClr val="tx1"/>
              </a:solidFill>
            </a:endParaRPr>
          </a:p>
          <a:p>
            <a:pPr marL="742950" lvl="1" indent="-285750" algn="just">
              <a:lnSpc>
                <a:spcPct val="90000"/>
              </a:lnSpc>
              <a:buFont typeface="Wingdings 3" charset="2"/>
              <a:buChar char=""/>
            </a:pPr>
            <a:endParaRPr lang="en-US" sz="18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405200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583900" y="334108"/>
            <a:ext cx="11398710" cy="1485096"/>
          </a:xfrm>
        </p:spPr>
        <p:txBody>
          <a:bodyPr vert="horz" lIns="91440" tIns="45720" rIns="91440" bIns="45720" rtlCol="0" anchor="t">
            <a:normAutofit fontScale="90000"/>
          </a:bodyPr>
          <a:lstStyle/>
          <a:p>
            <a:pPr algn="ctr"/>
            <a:r>
              <a:rPr lang="es-ES" sz="3600" b="1" dirty="0"/>
              <a:t>Extinción por mutuo acuerdo del contrato de aprendizaje</a:t>
            </a:r>
            <a:r>
              <a:rPr lang="en-US" sz="3600" dirty="0"/>
              <a:t/>
            </a:r>
            <a:br>
              <a:rPr lang="en-US" sz="3600" dirty="0"/>
            </a:br>
            <a:r>
              <a:rPr lang="es-ES" sz="3100" i="1" dirty="0"/>
              <a:t>Extinción por mutuo acuerdo entre el </a:t>
            </a:r>
            <a:r>
              <a:rPr lang="es-ES" sz="3100" i="1" u="sng" dirty="0"/>
              <a:t>empleador y el aprendiz</a:t>
            </a:r>
            <a:r>
              <a:rPr lang="es-ES" sz="3100" i="1" dirty="0"/>
              <a:t> después del "período de prueba"</a:t>
            </a:r>
            <a:endParaRPr lang="en-U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0361" y="2153312"/>
            <a:ext cx="10025495" cy="4215590"/>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s-ES" sz="2000" b="1" dirty="0">
                <a:solidFill>
                  <a:schemeClr val="tx1"/>
                </a:solidFill>
              </a:rPr>
              <a:t>Extinción después del vencimiento de los primeros 45 días, consecutivos o no</a:t>
            </a:r>
            <a:r>
              <a:rPr lang="es-ES" sz="2000" dirty="0">
                <a:solidFill>
                  <a:schemeClr val="tx1"/>
                </a:solidFill>
              </a:rPr>
              <a:t>, efectuada por las dos partes del contrato de aprendizaje (en Francia, denominada </a:t>
            </a:r>
            <a:r>
              <a:rPr lang="fr-FR" sz="2000" i="1" dirty="0">
                <a:solidFill>
                  <a:schemeClr val="tx1"/>
                </a:solidFill>
              </a:rPr>
              <a:t>rupture conventionnelle</a:t>
            </a:r>
            <a:r>
              <a:rPr lang="en-US" sz="2000" dirty="0">
                <a:solidFill>
                  <a:schemeClr val="tx1"/>
                </a:solidFill>
              </a:rPr>
              <a:t>):</a:t>
            </a:r>
          </a:p>
          <a:p>
            <a:pPr marL="742950" lvl="1" indent="-285750" algn="just">
              <a:lnSpc>
                <a:spcPct val="90000"/>
              </a:lnSpc>
              <a:buFont typeface="Wingdings 3" charset="2"/>
              <a:buChar char=""/>
            </a:pPr>
            <a:r>
              <a:rPr lang="es-ES" sz="1800" dirty="0">
                <a:solidFill>
                  <a:schemeClr val="tx1"/>
                </a:solidFill>
              </a:rPr>
              <a:t>El empleador y el aprendiz deben dar su </a:t>
            </a:r>
            <a:r>
              <a:rPr lang="es-ES" sz="1800" b="1" dirty="0">
                <a:solidFill>
                  <a:schemeClr val="tx1"/>
                </a:solidFill>
              </a:rPr>
              <a:t>consentimiento informado</a:t>
            </a:r>
            <a:r>
              <a:rPr lang="es-ES" sz="1800" dirty="0">
                <a:solidFill>
                  <a:schemeClr val="tx1"/>
                </a:solidFill>
              </a:rPr>
              <a:t>. No debe existir vicio del consentimiento;</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La extinción por mutuo acuerdo debe </a:t>
            </a:r>
            <a:r>
              <a:rPr lang="es-ES" sz="1800" b="1" dirty="0">
                <a:solidFill>
                  <a:schemeClr val="tx1"/>
                </a:solidFill>
              </a:rPr>
              <a:t>constar por escrito </a:t>
            </a:r>
            <a:r>
              <a:rPr lang="es-ES" sz="1800" dirty="0">
                <a:solidFill>
                  <a:schemeClr val="tx1"/>
                </a:solidFill>
              </a:rPr>
              <a:t>y estar </a:t>
            </a:r>
            <a:r>
              <a:rPr lang="es-ES" sz="1800" b="1" dirty="0">
                <a:solidFill>
                  <a:schemeClr val="tx1"/>
                </a:solidFill>
              </a:rPr>
              <a:t>firmada</a:t>
            </a:r>
            <a:r>
              <a:rPr lang="es-ES" sz="1800" dirty="0">
                <a:solidFill>
                  <a:schemeClr val="tx1"/>
                </a:solidFill>
              </a:rPr>
              <a:t> por las dos partes del contrato;</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La extinción debe </a:t>
            </a:r>
            <a:r>
              <a:rPr lang="es-ES" sz="1800" b="1" dirty="0">
                <a:solidFill>
                  <a:schemeClr val="tx1"/>
                </a:solidFill>
              </a:rPr>
              <a:t>notificarse por escrito al director del Centro de Formación de Aprendices </a:t>
            </a:r>
            <a:r>
              <a:rPr lang="es-ES" sz="1800" dirty="0">
                <a:solidFill>
                  <a:schemeClr val="tx1"/>
                </a:solidFill>
              </a:rPr>
              <a:t>y transmitirse a la cámara oficial de representación;</a:t>
            </a:r>
            <a:endParaRPr lang="en-US" sz="1800" dirty="0">
              <a:solidFill>
                <a:schemeClr val="tx1"/>
              </a:solidFill>
            </a:endParaRPr>
          </a:p>
          <a:p>
            <a:pPr marL="742950" lvl="1" indent="-285750" algn="just">
              <a:lnSpc>
                <a:spcPct val="90000"/>
              </a:lnSpc>
              <a:buFont typeface="Wingdings 3" charset="2"/>
              <a:buChar char=""/>
            </a:pPr>
            <a:r>
              <a:rPr lang="es-ES" sz="1800" dirty="0">
                <a:solidFill>
                  <a:schemeClr val="tx1"/>
                </a:solidFill>
              </a:rPr>
              <a:t>El empleador que pone fin al contrato de aprendizaje sin un acuerdo es culpable de </a:t>
            </a:r>
            <a:r>
              <a:rPr lang="es-ES" sz="1800" b="1" dirty="0">
                <a:solidFill>
                  <a:schemeClr val="tx1"/>
                </a:solidFill>
              </a:rPr>
              <a:t>extinción abusiva</a:t>
            </a:r>
            <a:r>
              <a:rPr lang="es-ES" sz="1800" dirty="0">
                <a:solidFill>
                  <a:schemeClr val="tx1"/>
                </a:solidFill>
              </a:rPr>
              <a:t>. Pueden concederse indemnizaciones al aprendiz.</a:t>
            </a:r>
            <a:endParaRPr lang="en-US" sz="18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5178909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DB775-7921-D342-86CD-60B1926D4A33}"/>
              </a:ext>
            </a:extLst>
          </p:cNvPr>
          <p:cNvSpPr>
            <a:spLocks noGrp="1"/>
          </p:cNvSpPr>
          <p:nvPr>
            <p:ph type="ctrTitle"/>
          </p:nvPr>
        </p:nvSpPr>
        <p:spPr>
          <a:xfrm>
            <a:off x="1272767" y="3028443"/>
            <a:ext cx="8170917" cy="799380"/>
          </a:xfrm>
        </p:spPr>
        <p:txBody>
          <a:bodyPr/>
          <a:lstStyle/>
          <a:p>
            <a:pPr algn="ctr"/>
            <a:r>
              <a:rPr lang="es-ES" sz="4400" b="1" dirty="0"/>
              <a:t>Gracias por su atención</a:t>
            </a:r>
            <a:endParaRPr lang="es-ES" b="1" dirty="0"/>
          </a:p>
        </p:txBody>
      </p:sp>
      <p:pic>
        <p:nvPicPr>
          <p:cNvPr id="1026" name="Picture 2" descr="Logo UPVD format PNG - UPVD - Logo UPVD format PNG">
            <a:extLst>
              <a:ext uri="{FF2B5EF4-FFF2-40B4-BE49-F238E27FC236}">
                <a16:creationId xmlns:a16="http://schemas.microsoft.com/office/drawing/2014/main" id="{BC3336BD-FB53-8F43-8E91-264155AFB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6059487"/>
            <a:ext cx="1494777" cy="79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 long learning Transversalis - Le projet LLL-transversalis">
            <a:extLst>
              <a:ext uri="{FF2B5EF4-FFF2-40B4-BE49-F238E27FC236}">
                <a16:creationId xmlns:a16="http://schemas.microsoft.com/office/drawing/2014/main" id="{FF5C8153-685E-CB4E-BF3B-305232F9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6059487"/>
            <a:ext cx="748607" cy="798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CTEFA - Manuel d'utilisation du Logo">
            <a:extLst>
              <a:ext uri="{FF2B5EF4-FFF2-40B4-BE49-F238E27FC236}">
                <a16:creationId xmlns:a16="http://schemas.microsoft.com/office/drawing/2014/main" id="{EDB84213-4FA5-8448-B22F-B681E3646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74" y="6058620"/>
            <a:ext cx="2316694" cy="79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19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5409052" y="2738249"/>
            <a:ext cx="4299666" cy="1381501"/>
          </a:xfrm>
        </p:spPr>
        <p:txBody>
          <a:bodyPr vert="horz" lIns="91440" tIns="45720" rIns="91440" bIns="45720" rtlCol="0" anchor="b">
            <a:normAutofit/>
          </a:bodyPr>
          <a:lstStyle/>
          <a:p>
            <a:pPr>
              <a:lnSpc>
                <a:spcPct val="90000"/>
              </a:lnSpc>
            </a:pPr>
            <a:r>
              <a:rPr lang="es-ES" sz="4200" b="1" u="sng" kern="1200" dirty="0">
                <a:solidFill>
                  <a:schemeClr val="accent1"/>
                </a:solidFill>
                <a:latin typeface="+mj-lt"/>
                <a:ea typeface="+mj-ea"/>
                <a:cs typeface="+mj-cs"/>
              </a:rPr>
              <a:t>INTRODUCCIÓN</a:t>
            </a:r>
            <a:r>
              <a:rPr lang="en-US" sz="4200" b="1" kern="1200" dirty="0">
                <a:solidFill>
                  <a:schemeClr val="accent1"/>
                </a:solidFill>
                <a:latin typeface="+mj-lt"/>
                <a:ea typeface="+mj-ea"/>
                <a:cs typeface="+mj-cs"/>
              </a:rPr>
              <a:t/>
            </a:r>
            <a:br>
              <a:rPr lang="en-US" sz="4200" b="1" kern="1200" dirty="0">
                <a:solidFill>
                  <a:schemeClr val="accent1"/>
                </a:solidFill>
                <a:latin typeface="+mj-lt"/>
                <a:ea typeface="+mj-ea"/>
                <a:cs typeface="+mj-cs"/>
              </a:rPr>
            </a:br>
            <a:endParaRPr lang="en-US" sz="4200" b="1" kern="1200" dirty="0">
              <a:solidFill>
                <a:schemeClr val="accent1"/>
              </a:solidFill>
              <a:latin typeface="+mj-lt"/>
              <a:ea typeface="+mj-ea"/>
              <a:cs typeface="+mj-cs"/>
            </a:endParaRPr>
          </a:p>
        </p:txBody>
      </p:sp>
      <p:pic>
        <p:nvPicPr>
          <p:cNvPr id="16" name="Picture 2" descr="Apprentissage : la réforme des centres de formation sur les rails -  Actualité fonction publique territoriale">
            <a:extLst>
              <a:ext uri="{FF2B5EF4-FFF2-40B4-BE49-F238E27FC236}">
                <a16:creationId xmlns:a16="http://schemas.microsoft.com/office/drawing/2014/main" id="{96A15A0F-D53B-EC45-B4F1-CF1914E348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629" y="2053930"/>
            <a:ext cx="4602747" cy="275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1807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6F12E9-BFA7-0345-A5F8-C2325DE8125F}"/>
              </a:ext>
            </a:extLst>
          </p:cNvPr>
          <p:cNvSpPr>
            <a:spLocks noGrp="1"/>
          </p:cNvSpPr>
          <p:nvPr>
            <p:ph type="title"/>
          </p:nvPr>
        </p:nvSpPr>
        <p:spPr>
          <a:xfrm>
            <a:off x="1333502" y="609600"/>
            <a:ext cx="8596668" cy="1320800"/>
          </a:xfrm>
        </p:spPr>
        <p:txBody>
          <a:bodyPr>
            <a:normAutofit/>
          </a:bodyPr>
          <a:lstStyle/>
          <a:p>
            <a:pPr algn="ctr"/>
            <a:r>
              <a:rPr lang="es-ES" b="1" dirty="0"/>
              <a:t>Orígenes del aprendizaje</a:t>
            </a:r>
            <a:r>
              <a:rPr lang="es-ES" dirty="0"/>
              <a:t/>
            </a:r>
            <a:br>
              <a:rPr lang="es-ES" dirty="0"/>
            </a:br>
            <a:r>
              <a:rPr lang="es-ES" i="1" dirty="0"/>
              <a:t>Terminología “aprendizaje”</a:t>
            </a:r>
            <a:endParaRPr lang="fr-FR" i="1"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6B328215-3892-4A47-93B2-9338022E383C}"/>
              </a:ext>
            </a:extLst>
          </p:cNvPr>
          <p:cNvSpPr>
            <a:spLocks noGrp="1"/>
          </p:cNvSpPr>
          <p:nvPr>
            <p:ph idx="1"/>
          </p:nvPr>
        </p:nvSpPr>
        <p:spPr>
          <a:xfrm>
            <a:off x="1333502" y="2160589"/>
            <a:ext cx="8596668" cy="3880773"/>
          </a:xfrm>
        </p:spPr>
        <p:txBody>
          <a:bodyPr>
            <a:normAutofit/>
          </a:bodyPr>
          <a:lstStyle/>
          <a:p>
            <a:pPr algn="just"/>
            <a:r>
              <a:rPr lang="es-ES" sz="2400" dirty="0">
                <a:solidFill>
                  <a:schemeClr val="tx1"/>
                </a:solidFill>
              </a:rPr>
              <a:t>La </a:t>
            </a:r>
            <a:r>
              <a:rPr lang="es-ES" sz="2400" b="1" dirty="0">
                <a:solidFill>
                  <a:schemeClr val="tx1"/>
                </a:solidFill>
              </a:rPr>
              <a:t>etimología</a:t>
            </a:r>
            <a:r>
              <a:rPr lang="es-ES" sz="2400" dirty="0">
                <a:solidFill>
                  <a:schemeClr val="tx1"/>
                </a:solidFill>
              </a:rPr>
              <a:t> de los términos </a:t>
            </a:r>
            <a:r>
              <a:rPr lang="es-ES" sz="2400" i="1" dirty="0">
                <a:solidFill>
                  <a:schemeClr val="tx1"/>
                </a:solidFill>
              </a:rPr>
              <a:t>aprendizaje</a:t>
            </a:r>
            <a:r>
              <a:rPr lang="es-ES" sz="2400" dirty="0">
                <a:solidFill>
                  <a:schemeClr val="tx1"/>
                </a:solidFill>
              </a:rPr>
              <a:t> y </a:t>
            </a:r>
            <a:r>
              <a:rPr lang="es-ES" sz="2400" i="1" dirty="0">
                <a:solidFill>
                  <a:schemeClr val="tx1"/>
                </a:solidFill>
              </a:rPr>
              <a:t>aprendiz</a:t>
            </a:r>
            <a:r>
              <a:rPr lang="es-ES" sz="2400" dirty="0">
                <a:solidFill>
                  <a:schemeClr val="tx1"/>
                </a:solidFill>
              </a:rPr>
              <a:t> deriva de la palabra </a:t>
            </a:r>
            <a:r>
              <a:rPr lang="es-ES" sz="2400" i="1" dirty="0">
                <a:solidFill>
                  <a:schemeClr val="tx1"/>
                </a:solidFill>
              </a:rPr>
              <a:t>aprender.</a:t>
            </a:r>
          </a:p>
          <a:p>
            <a:pPr lvl="1" algn="just"/>
            <a:r>
              <a:rPr lang="es-ES" sz="2000" dirty="0">
                <a:solidFill>
                  <a:schemeClr val="tx1"/>
                </a:solidFill>
              </a:rPr>
              <a:t>El aprendizaje es una </a:t>
            </a:r>
            <a:r>
              <a:rPr lang="es-ES" sz="2000" b="1" dirty="0">
                <a:solidFill>
                  <a:schemeClr val="tx1"/>
                </a:solidFill>
              </a:rPr>
              <a:t>enseñanza</a:t>
            </a:r>
            <a:r>
              <a:rPr lang="es-ES" sz="2000" dirty="0">
                <a:solidFill>
                  <a:schemeClr val="tx1"/>
                </a:solidFill>
              </a:rPr>
              <a:t> impartida por el maestro a su alumno, que es el aprendiz.</a:t>
            </a:r>
          </a:p>
          <a:p>
            <a:pPr lvl="1" algn="just"/>
            <a:r>
              <a:rPr lang="es-ES" sz="2000" dirty="0">
                <a:solidFill>
                  <a:schemeClr val="tx1"/>
                </a:solidFill>
              </a:rPr>
              <a:t>El aprendizaje tiene como objetivo la preparación de los jóvenes para el </a:t>
            </a:r>
            <a:r>
              <a:rPr lang="es-ES" sz="2000" b="1" dirty="0">
                <a:solidFill>
                  <a:schemeClr val="tx1"/>
                </a:solidFill>
              </a:rPr>
              <a:t>ejercicio de una profesión.</a:t>
            </a:r>
            <a:endParaRPr lang="es-ES" sz="2000" dirty="0">
              <a:solidFill>
                <a:schemeClr val="tx1"/>
              </a:solidFill>
            </a:endParaRPr>
          </a:p>
          <a:p>
            <a:pPr lvl="1" algn="just"/>
            <a:r>
              <a:rPr lang="es-ES" sz="2000" dirty="0">
                <a:solidFill>
                  <a:schemeClr val="tx1"/>
                </a:solidFill>
              </a:rPr>
              <a:t>El aprendizaje está intrínsecamente vinculado a la </a:t>
            </a:r>
            <a:r>
              <a:rPr lang="es-ES" sz="2000" b="1" dirty="0">
                <a:solidFill>
                  <a:schemeClr val="tx1"/>
                </a:solidFill>
              </a:rPr>
              <a:t>generosidad humana</a:t>
            </a:r>
            <a:r>
              <a:rPr lang="es-ES" sz="2000" dirty="0">
                <a:solidFill>
                  <a:schemeClr val="tx1"/>
                </a:solidFill>
              </a:rPr>
              <a:t>.</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373650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F12E9-BFA7-0345-A5F8-C2325DE8125F}"/>
              </a:ext>
            </a:extLst>
          </p:cNvPr>
          <p:cNvSpPr>
            <a:spLocks noGrp="1"/>
          </p:cNvSpPr>
          <p:nvPr>
            <p:ph type="title"/>
          </p:nvPr>
        </p:nvSpPr>
        <p:spPr>
          <a:xfrm>
            <a:off x="5394960" y="277906"/>
            <a:ext cx="4024812" cy="822761"/>
          </a:xfrm>
        </p:spPr>
        <p:txBody>
          <a:bodyPr>
            <a:normAutofit/>
          </a:bodyPr>
          <a:lstStyle/>
          <a:p>
            <a:pPr algn="ctr">
              <a:lnSpc>
                <a:spcPct val="90000"/>
              </a:lnSpc>
            </a:pPr>
            <a:r>
              <a:rPr lang="es-ES" sz="2400" b="1" dirty="0"/>
              <a:t>Orígenes del aprendizaje</a:t>
            </a:r>
            <a:r>
              <a:rPr lang="es-ES" sz="2400" dirty="0"/>
              <a:t/>
            </a:r>
            <a:br>
              <a:rPr lang="es-ES" sz="2400" dirty="0"/>
            </a:br>
            <a:r>
              <a:rPr lang="es-ES" sz="2400" i="1" dirty="0"/>
              <a:t>Nacimiento del aprendizaje</a:t>
            </a:r>
            <a:endParaRPr lang="es-ES" sz="2400" dirty="0"/>
          </a:p>
        </p:txBody>
      </p:sp>
      <p:sp>
        <p:nvSpPr>
          <p:cNvPr id="3" name="Espace réservé du contenu 2">
            <a:extLst>
              <a:ext uri="{FF2B5EF4-FFF2-40B4-BE49-F238E27FC236}">
                <a16:creationId xmlns:a16="http://schemas.microsoft.com/office/drawing/2014/main" id="{6B328215-3892-4A47-93B2-9338022E383C}"/>
              </a:ext>
            </a:extLst>
          </p:cNvPr>
          <p:cNvSpPr>
            <a:spLocks noGrp="1"/>
          </p:cNvSpPr>
          <p:nvPr>
            <p:ph idx="1"/>
          </p:nvPr>
        </p:nvSpPr>
        <p:spPr>
          <a:xfrm>
            <a:off x="5143784" y="1344708"/>
            <a:ext cx="4360653" cy="5348191"/>
          </a:xfrm>
        </p:spPr>
        <p:txBody>
          <a:bodyPr>
            <a:noAutofit/>
          </a:bodyPr>
          <a:lstStyle/>
          <a:p>
            <a:pPr algn="just">
              <a:lnSpc>
                <a:spcPct val="90000"/>
              </a:lnSpc>
            </a:pPr>
            <a:r>
              <a:rPr lang="es-ES" sz="1400" b="1" dirty="0">
                <a:solidFill>
                  <a:schemeClr val="tx1"/>
                </a:solidFill>
              </a:rPr>
              <a:t>Bajo el Antiguo Régimen </a:t>
            </a:r>
            <a:r>
              <a:rPr lang="es-ES" sz="1400" dirty="0">
                <a:solidFill>
                  <a:schemeClr val="tx1"/>
                </a:solidFill>
              </a:rPr>
              <a:t>(del s. XVI hasta 1789, régimen monárquico), </a:t>
            </a:r>
            <a:r>
              <a:rPr lang="es-ES" sz="1400" b="1" dirty="0">
                <a:solidFill>
                  <a:schemeClr val="tx1"/>
                </a:solidFill>
              </a:rPr>
              <a:t>nació el aprendizaje. </a:t>
            </a:r>
            <a:r>
              <a:rPr lang="es-ES" sz="1400" dirty="0">
                <a:solidFill>
                  <a:schemeClr val="tx1"/>
                </a:solidFill>
              </a:rPr>
              <a:t>El aprendizaje estaba reglamentado en el marco de la</a:t>
            </a:r>
            <a:r>
              <a:rPr lang="es-ES" sz="1400" b="1" dirty="0">
                <a:solidFill>
                  <a:schemeClr val="tx1"/>
                </a:solidFill>
              </a:rPr>
              <a:t> corporación.</a:t>
            </a:r>
          </a:p>
          <a:p>
            <a:pPr lvl="1" algn="just">
              <a:lnSpc>
                <a:spcPct val="90000"/>
              </a:lnSpc>
            </a:pPr>
            <a:r>
              <a:rPr lang="es-ES" sz="1400" dirty="0">
                <a:solidFill>
                  <a:schemeClr val="tx1"/>
                </a:solidFill>
              </a:rPr>
              <a:t>La corporación adoptaba la </a:t>
            </a:r>
            <a:r>
              <a:rPr lang="es-ES" sz="1400" b="1" dirty="0">
                <a:solidFill>
                  <a:schemeClr val="tx1"/>
                </a:solidFill>
              </a:rPr>
              <a:t>forma de asociaciones de artesanos</a:t>
            </a:r>
            <a:r>
              <a:rPr lang="es-ES" sz="1400" dirty="0">
                <a:solidFill>
                  <a:schemeClr val="tx1"/>
                </a:solidFill>
              </a:rPr>
              <a:t>, agrupados para regular su profesión y defender sus intereses. La corporación designaba las </a:t>
            </a:r>
            <a:r>
              <a:rPr lang="es-ES" sz="1400" b="1" i="1" dirty="0">
                <a:solidFill>
                  <a:schemeClr val="tx1"/>
                </a:solidFill>
              </a:rPr>
              <a:t>comunidades de oficios</a:t>
            </a:r>
            <a:r>
              <a:rPr lang="es-ES" sz="1400" dirty="0">
                <a:solidFill>
                  <a:schemeClr val="tx1"/>
                </a:solidFill>
              </a:rPr>
              <a:t> que se habían instaurado en las ciudades francesas desde la Edad Media.</a:t>
            </a:r>
          </a:p>
          <a:p>
            <a:pPr lvl="1" algn="just">
              <a:lnSpc>
                <a:spcPct val="90000"/>
              </a:lnSpc>
            </a:pPr>
            <a:r>
              <a:rPr lang="es-ES" sz="1400" dirty="0">
                <a:solidFill>
                  <a:schemeClr val="tx1"/>
                </a:solidFill>
              </a:rPr>
              <a:t>Las comunidades de oficios se subdividían a su vez en </a:t>
            </a:r>
            <a:r>
              <a:rPr lang="es-ES" sz="1400" b="1" dirty="0">
                <a:solidFill>
                  <a:schemeClr val="tx1"/>
                </a:solidFill>
              </a:rPr>
              <a:t>cuerpos</a:t>
            </a:r>
            <a:r>
              <a:rPr lang="es-ES" sz="1400" dirty="0">
                <a:solidFill>
                  <a:schemeClr val="tx1"/>
                </a:solidFill>
              </a:rPr>
              <a:t> (pañería, comestibles, mercería, orfebrería, etc.).</a:t>
            </a:r>
          </a:p>
          <a:p>
            <a:pPr lvl="1" algn="just">
              <a:lnSpc>
                <a:spcPct val="90000"/>
              </a:lnSpc>
            </a:pPr>
            <a:r>
              <a:rPr lang="es-ES" sz="1400" b="1" dirty="0">
                <a:solidFill>
                  <a:schemeClr val="tx1"/>
                </a:solidFill>
              </a:rPr>
              <a:t>Cada cuerpo o comunidad reglamentaba las condiciones del contrato de aprendizaje</a:t>
            </a:r>
            <a:r>
              <a:rPr lang="es-ES" sz="1400" dirty="0">
                <a:solidFill>
                  <a:schemeClr val="tx1"/>
                </a:solidFill>
              </a:rPr>
              <a:t> a través de </a:t>
            </a:r>
            <a:r>
              <a:rPr lang="es-ES" sz="1400" b="1" dirty="0">
                <a:solidFill>
                  <a:schemeClr val="tx1"/>
                </a:solidFill>
              </a:rPr>
              <a:t>diversas reglas</a:t>
            </a:r>
            <a:r>
              <a:rPr lang="es-ES" sz="1400" dirty="0">
                <a:solidFill>
                  <a:schemeClr val="tx1"/>
                </a:solidFill>
              </a:rPr>
              <a:t>: duración del contrato, número de aprendices por maestro, privilegios de los aprendices...</a:t>
            </a:r>
          </a:p>
          <a:p>
            <a:pPr lvl="1" algn="just">
              <a:lnSpc>
                <a:spcPct val="90000"/>
              </a:lnSpc>
            </a:pPr>
            <a:r>
              <a:rPr lang="es-ES" sz="1400" dirty="0">
                <a:solidFill>
                  <a:schemeClr val="tx1"/>
                </a:solidFill>
              </a:rPr>
              <a:t>Una vez completada la formación, el aprendiz se convertía en el </a:t>
            </a:r>
            <a:r>
              <a:rPr lang="es-ES" sz="1400" b="1" i="1" dirty="0" err="1">
                <a:solidFill>
                  <a:schemeClr val="tx1"/>
                </a:solidFill>
              </a:rPr>
              <a:t>compagnon</a:t>
            </a:r>
            <a:r>
              <a:rPr lang="es-ES" sz="1400" dirty="0">
                <a:solidFill>
                  <a:schemeClr val="tx1"/>
                </a:solidFill>
              </a:rPr>
              <a:t> de su maestro. Debía respetar las reglas de las comunidades de oficios.</a:t>
            </a:r>
          </a:p>
        </p:txBody>
      </p:sp>
      <p:pic>
        <p:nvPicPr>
          <p:cNvPr id="1026" name="Picture 2" descr="Hiérarchie, société, filiation dans la France de l'Ancien régime - Ép. 2/4  - La bibliothèque de La Fabrique">
            <a:extLst>
              <a:ext uri="{FF2B5EF4-FFF2-40B4-BE49-F238E27FC236}">
                <a16:creationId xmlns:a16="http://schemas.microsoft.com/office/drawing/2014/main" id="{BCE7197F-3492-FB4F-8EF6-5743A0838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73" r="22148"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28" name="Isosceles Triangle 71">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41931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6F12E9-BFA7-0345-A5F8-C2325DE8125F}"/>
              </a:ext>
            </a:extLst>
          </p:cNvPr>
          <p:cNvSpPr>
            <a:spLocks noGrp="1"/>
          </p:cNvSpPr>
          <p:nvPr>
            <p:ph type="title"/>
          </p:nvPr>
        </p:nvSpPr>
        <p:spPr>
          <a:xfrm>
            <a:off x="1333502" y="609600"/>
            <a:ext cx="8596668" cy="1320800"/>
          </a:xfrm>
        </p:spPr>
        <p:txBody>
          <a:bodyPr>
            <a:normAutofit/>
          </a:bodyPr>
          <a:lstStyle/>
          <a:p>
            <a:pPr algn="ctr">
              <a:lnSpc>
                <a:spcPct val="90000"/>
              </a:lnSpc>
            </a:pPr>
            <a:r>
              <a:rPr lang="es-ES" sz="2800" b="1" dirty="0"/>
              <a:t>Orígenes del aprendizaje</a:t>
            </a:r>
            <a:r>
              <a:rPr lang="es-ES" sz="2800" dirty="0"/>
              <a:t/>
            </a:r>
            <a:br>
              <a:rPr lang="es-ES" sz="2800" dirty="0"/>
            </a:br>
            <a:r>
              <a:rPr lang="es-ES" sz="2800" i="1" dirty="0"/>
              <a:t>Evolución del aprendizaje: fechas clave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6B328215-3892-4A47-93B2-9338022E383C}"/>
              </a:ext>
            </a:extLst>
          </p:cNvPr>
          <p:cNvSpPr>
            <a:spLocks noGrp="1"/>
          </p:cNvSpPr>
          <p:nvPr>
            <p:ph idx="1"/>
          </p:nvPr>
        </p:nvSpPr>
        <p:spPr>
          <a:xfrm>
            <a:off x="1333502" y="2160589"/>
            <a:ext cx="8596668" cy="3880773"/>
          </a:xfrm>
        </p:spPr>
        <p:txBody>
          <a:bodyPr>
            <a:normAutofit lnSpcReduction="10000"/>
          </a:bodyPr>
          <a:lstStyle/>
          <a:p>
            <a:pPr algn="just">
              <a:lnSpc>
                <a:spcPct val="90000"/>
              </a:lnSpc>
            </a:pPr>
            <a:r>
              <a:rPr lang="es-ES" dirty="0">
                <a:solidFill>
                  <a:schemeClr val="tx1"/>
                </a:solidFill>
              </a:rPr>
              <a:t>La</a:t>
            </a:r>
            <a:r>
              <a:rPr lang="es-ES" b="1" dirty="0">
                <a:solidFill>
                  <a:schemeClr val="tx1"/>
                </a:solidFill>
              </a:rPr>
              <a:t> ley del 14 de junio de 1791 </a:t>
            </a:r>
            <a:r>
              <a:rPr lang="es-ES" dirty="0">
                <a:solidFill>
                  <a:schemeClr val="tx1"/>
                </a:solidFill>
              </a:rPr>
              <a:t>(ley Le </a:t>
            </a:r>
            <a:r>
              <a:rPr lang="es-ES" dirty="0" err="1">
                <a:solidFill>
                  <a:schemeClr val="tx1"/>
                </a:solidFill>
              </a:rPr>
              <a:t>Chapelier</a:t>
            </a:r>
            <a:r>
              <a:rPr lang="es-ES" dirty="0">
                <a:solidFill>
                  <a:schemeClr val="tx1"/>
                </a:solidFill>
              </a:rPr>
              <a:t>), que proclama la libertad de las profesiones, </a:t>
            </a:r>
            <a:r>
              <a:rPr lang="es-ES" b="1" dirty="0">
                <a:solidFill>
                  <a:schemeClr val="tx1"/>
                </a:solidFill>
              </a:rPr>
              <a:t>suprime las corporaciones</a:t>
            </a:r>
            <a:r>
              <a:rPr lang="es-ES" dirty="0">
                <a:solidFill>
                  <a:schemeClr val="tx1"/>
                </a:solidFill>
              </a:rPr>
              <a:t>: ninguna disposición regula el aprendizaje.</a:t>
            </a:r>
          </a:p>
          <a:p>
            <a:pPr algn="just">
              <a:lnSpc>
                <a:spcPct val="90000"/>
              </a:lnSpc>
            </a:pPr>
            <a:r>
              <a:rPr lang="es-ES" dirty="0">
                <a:solidFill>
                  <a:schemeClr val="tx1"/>
                </a:solidFill>
              </a:rPr>
              <a:t>La</a:t>
            </a:r>
            <a:r>
              <a:rPr lang="es-ES" b="1" dirty="0">
                <a:solidFill>
                  <a:schemeClr val="tx1"/>
                </a:solidFill>
              </a:rPr>
              <a:t> ley del 22 de febrero de 1851</a:t>
            </a:r>
            <a:r>
              <a:rPr lang="es-ES" dirty="0">
                <a:solidFill>
                  <a:schemeClr val="tx1"/>
                </a:solidFill>
              </a:rPr>
              <a:t> establece jurídicamente la </a:t>
            </a:r>
            <a:r>
              <a:rPr lang="es-ES" b="1" dirty="0">
                <a:solidFill>
                  <a:schemeClr val="tx1"/>
                </a:solidFill>
              </a:rPr>
              <a:t>obligación</a:t>
            </a:r>
            <a:r>
              <a:rPr lang="es-ES" dirty="0">
                <a:solidFill>
                  <a:schemeClr val="tx1"/>
                </a:solidFill>
              </a:rPr>
              <a:t>, por parte del maestro, de </a:t>
            </a:r>
            <a:r>
              <a:rPr lang="es-ES" b="1" dirty="0">
                <a:solidFill>
                  <a:schemeClr val="tx1"/>
                </a:solidFill>
              </a:rPr>
              <a:t>garantizar de forma efectiva la formación profesional </a:t>
            </a:r>
            <a:r>
              <a:rPr lang="es-ES" dirty="0">
                <a:solidFill>
                  <a:schemeClr val="tx1"/>
                </a:solidFill>
              </a:rPr>
              <a:t>del aprendiz, pero no se crea ningún tipo de organización del aprendizaje.</a:t>
            </a:r>
          </a:p>
          <a:p>
            <a:pPr algn="just">
              <a:lnSpc>
                <a:spcPct val="90000"/>
              </a:lnSpc>
            </a:pPr>
            <a:r>
              <a:rPr lang="es-ES" dirty="0">
                <a:solidFill>
                  <a:schemeClr val="tx1"/>
                </a:solidFill>
              </a:rPr>
              <a:t>La</a:t>
            </a:r>
            <a:r>
              <a:rPr lang="es-ES" b="1" dirty="0">
                <a:solidFill>
                  <a:schemeClr val="tx1"/>
                </a:solidFill>
              </a:rPr>
              <a:t> ley del 25 de julio de 1919 </a:t>
            </a:r>
            <a:r>
              <a:rPr lang="es-ES" dirty="0">
                <a:solidFill>
                  <a:schemeClr val="tx1"/>
                </a:solidFill>
              </a:rPr>
              <a:t>(ley </a:t>
            </a:r>
            <a:r>
              <a:rPr lang="es-ES" dirty="0" err="1">
                <a:solidFill>
                  <a:schemeClr val="tx1"/>
                </a:solidFill>
              </a:rPr>
              <a:t>Astier</a:t>
            </a:r>
            <a:r>
              <a:rPr lang="es-ES" dirty="0">
                <a:solidFill>
                  <a:schemeClr val="tx1"/>
                </a:solidFill>
              </a:rPr>
              <a:t>) organiza la enseñanza técnica encomendando a las municipalidades la </a:t>
            </a:r>
            <a:r>
              <a:rPr lang="es-ES" b="1" dirty="0">
                <a:solidFill>
                  <a:schemeClr val="tx1"/>
                </a:solidFill>
              </a:rPr>
              <a:t>institución de cursos profesionales</a:t>
            </a:r>
            <a:r>
              <a:rPr lang="es-ES" dirty="0">
                <a:solidFill>
                  <a:schemeClr val="tx1"/>
                </a:solidFill>
              </a:rPr>
              <a:t>.</a:t>
            </a:r>
          </a:p>
          <a:p>
            <a:pPr algn="just">
              <a:lnSpc>
                <a:spcPct val="90000"/>
              </a:lnSpc>
            </a:pPr>
            <a:r>
              <a:rPr lang="es-ES" dirty="0">
                <a:solidFill>
                  <a:schemeClr val="tx1"/>
                </a:solidFill>
              </a:rPr>
              <a:t>La </a:t>
            </a:r>
            <a:r>
              <a:rPr lang="es-ES" b="1" dirty="0">
                <a:solidFill>
                  <a:schemeClr val="tx1"/>
                </a:solidFill>
              </a:rPr>
              <a:t>ley del 16 de julio de 1971 </a:t>
            </a:r>
            <a:r>
              <a:rPr lang="es-ES" dirty="0">
                <a:solidFill>
                  <a:schemeClr val="tx1"/>
                </a:solidFill>
              </a:rPr>
              <a:t>modifica en profundidad las reglas establecidas: </a:t>
            </a:r>
            <a:r>
              <a:rPr lang="es-ES" b="1" dirty="0">
                <a:solidFill>
                  <a:schemeClr val="tx1"/>
                </a:solidFill>
              </a:rPr>
              <a:t>el contrato de aprendizaje se convierte en un tipo particular de contrato de trabajo </a:t>
            </a:r>
            <a:r>
              <a:rPr lang="es-ES" dirty="0">
                <a:solidFill>
                  <a:schemeClr val="tx1"/>
                </a:solidFill>
              </a:rPr>
              <a:t>y define el </a:t>
            </a:r>
            <a:r>
              <a:rPr lang="es-ES" b="1" dirty="0">
                <a:solidFill>
                  <a:schemeClr val="tx1"/>
                </a:solidFill>
              </a:rPr>
              <a:t>régimen del contrato de aprendizaje</a:t>
            </a:r>
            <a:r>
              <a:rPr lang="es-ES" dirty="0">
                <a:solidFill>
                  <a:schemeClr val="tx1"/>
                </a:solidFill>
              </a:rPr>
              <a:t>.</a:t>
            </a:r>
          </a:p>
          <a:p>
            <a:pPr algn="just">
              <a:lnSpc>
                <a:spcPct val="90000"/>
              </a:lnSpc>
            </a:pPr>
            <a:r>
              <a:rPr lang="es-ES" dirty="0">
                <a:solidFill>
                  <a:schemeClr val="tx1"/>
                </a:solidFill>
              </a:rPr>
              <a:t>Renovación del régimen establecido, modernizado mediante las sucesivas reformas (en particular, las leyes del 17 de enero de 2002 y del 5 de septiembre de 2018).</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01134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CC71A5-E571-8444-9DF9-D48B7D95EE73}"/>
              </a:ext>
            </a:extLst>
          </p:cNvPr>
          <p:cNvSpPr>
            <a:spLocks noGrp="1"/>
          </p:cNvSpPr>
          <p:nvPr>
            <p:ph type="title"/>
          </p:nvPr>
        </p:nvSpPr>
        <p:spPr>
          <a:xfrm>
            <a:off x="1333502" y="609600"/>
            <a:ext cx="8596668" cy="1320800"/>
          </a:xfrm>
        </p:spPr>
        <p:txBody>
          <a:bodyPr>
            <a:normAutofit/>
          </a:bodyPr>
          <a:lstStyle/>
          <a:p>
            <a:pPr algn="ctr">
              <a:lnSpc>
                <a:spcPct val="90000"/>
              </a:lnSpc>
            </a:pPr>
            <a:r>
              <a:rPr lang="es-ES" sz="2800" b="1" dirty="0"/>
              <a:t>Cifras</a:t>
            </a:r>
            <a:r>
              <a:rPr lang="fr-FR" sz="2800" b="1" dirty="0"/>
              <a:t> </a:t>
            </a:r>
            <a:r>
              <a:rPr lang="es-ES" sz="2800" b="1" dirty="0"/>
              <a:t>clave del aprendizaje </a:t>
            </a:r>
            <a:r>
              <a:rPr lang="fr-FR" sz="2800" b="1" dirty="0"/>
              <a:t>en Francia</a:t>
            </a:r>
            <a:r>
              <a:rPr lang="fr-FR" sz="2800" dirty="0"/>
              <a:t/>
            </a:r>
            <a:br>
              <a:rPr lang="fr-FR" sz="2800" dirty="0"/>
            </a:br>
            <a:r>
              <a:rPr lang="es-ES" sz="1800" i="1" dirty="0"/>
              <a:t>Datos recopilados el 29 de enero de 2021 (Ministerio de Trabajo, Empleo e Inserción en Francia)</a:t>
            </a:r>
            <a:endParaRPr lang="fr-FR" sz="2800" i="1" dirty="0"/>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Espace réservé du contenu 2">
            <a:extLst>
              <a:ext uri="{FF2B5EF4-FFF2-40B4-BE49-F238E27FC236}">
                <a16:creationId xmlns:a16="http://schemas.microsoft.com/office/drawing/2014/main" id="{3D295132-5659-064C-AF30-DD4DF798194D}"/>
              </a:ext>
            </a:extLst>
          </p:cNvPr>
          <p:cNvSpPr>
            <a:spLocks noGrp="1"/>
          </p:cNvSpPr>
          <p:nvPr>
            <p:ph idx="1"/>
          </p:nvPr>
        </p:nvSpPr>
        <p:spPr>
          <a:xfrm>
            <a:off x="1333502" y="2160590"/>
            <a:ext cx="8470898" cy="3429260"/>
          </a:xfrm>
        </p:spPr>
        <p:txBody>
          <a:bodyPr>
            <a:normAutofit/>
          </a:bodyPr>
          <a:lstStyle/>
          <a:p>
            <a:pPr algn="just"/>
            <a:r>
              <a:rPr lang="es-ES" b="1" dirty="0">
                <a:solidFill>
                  <a:schemeClr val="tx1"/>
                </a:solidFill>
              </a:rPr>
              <a:t>495.000</a:t>
            </a:r>
            <a:r>
              <a:rPr lang="es-ES" dirty="0">
                <a:solidFill>
                  <a:schemeClr val="tx1"/>
                </a:solidFill>
              </a:rPr>
              <a:t> contratos de aprendizaje en 2020.</a:t>
            </a:r>
          </a:p>
          <a:p>
            <a:pPr algn="just"/>
            <a:r>
              <a:rPr lang="es-ES" dirty="0">
                <a:solidFill>
                  <a:schemeClr val="tx1"/>
                </a:solidFill>
              </a:rPr>
              <a:t>Cerca de </a:t>
            </a:r>
            <a:r>
              <a:rPr lang="es-ES" b="1" dirty="0">
                <a:solidFill>
                  <a:schemeClr val="tx1"/>
                </a:solidFill>
              </a:rPr>
              <a:t>330.000 contratos </a:t>
            </a:r>
            <a:r>
              <a:rPr lang="es-ES" dirty="0">
                <a:solidFill>
                  <a:schemeClr val="tx1"/>
                </a:solidFill>
              </a:rPr>
              <a:t>de aprendizaje en empresas de </a:t>
            </a:r>
            <a:r>
              <a:rPr lang="es-ES" b="1" dirty="0">
                <a:solidFill>
                  <a:schemeClr val="tx1"/>
                </a:solidFill>
              </a:rPr>
              <a:t>menos de 50 empleados</a:t>
            </a:r>
            <a:r>
              <a:rPr lang="es-ES" dirty="0">
                <a:solidFill>
                  <a:schemeClr val="tx1"/>
                </a:solidFill>
              </a:rPr>
              <a:t>.</a:t>
            </a:r>
          </a:p>
          <a:p>
            <a:pPr algn="just"/>
            <a:r>
              <a:rPr lang="es-ES" dirty="0">
                <a:solidFill>
                  <a:schemeClr val="tx1"/>
                </a:solidFill>
              </a:rPr>
              <a:t>Los sectores de actividad que recurren al aprendizaje son principalmente: </a:t>
            </a:r>
            <a:r>
              <a:rPr lang="es-ES" b="1" dirty="0">
                <a:solidFill>
                  <a:schemeClr val="tx1"/>
                </a:solidFill>
              </a:rPr>
              <a:t>comercio minorista</a:t>
            </a:r>
            <a:r>
              <a:rPr lang="es-ES" dirty="0">
                <a:solidFill>
                  <a:schemeClr val="tx1"/>
                </a:solidFill>
              </a:rPr>
              <a:t> (12,40%), </a:t>
            </a:r>
            <a:r>
              <a:rPr lang="es-ES" b="1" dirty="0">
                <a:solidFill>
                  <a:schemeClr val="tx1"/>
                </a:solidFill>
              </a:rPr>
              <a:t>construcción</a:t>
            </a:r>
            <a:r>
              <a:rPr lang="es-ES" dirty="0">
                <a:solidFill>
                  <a:schemeClr val="tx1"/>
                </a:solidFill>
              </a:rPr>
              <a:t> (10%), </a:t>
            </a:r>
            <a:r>
              <a:rPr lang="es-ES" b="1" dirty="0">
                <a:solidFill>
                  <a:schemeClr val="tx1"/>
                </a:solidFill>
              </a:rPr>
              <a:t>industria alimentaria </a:t>
            </a:r>
            <a:r>
              <a:rPr lang="es-ES" dirty="0">
                <a:solidFill>
                  <a:schemeClr val="tx1"/>
                </a:solidFill>
              </a:rPr>
              <a:t>(6,30%) y </a:t>
            </a:r>
            <a:r>
              <a:rPr lang="es-ES" b="1" dirty="0">
                <a:solidFill>
                  <a:schemeClr val="tx1"/>
                </a:solidFill>
              </a:rPr>
              <a:t>hostelería-restauración</a:t>
            </a:r>
            <a:r>
              <a:rPr lang="es-ES" dirty="0">
                <a:solidFill>
                  <a:schemeClr val="tx1"/>
                </a:solidFill>
              </a:rPr>
              <a:t> (5,40%).</a:t>
            </a:r>
            <a:endParaRPr lang="fr-FR" dirty="0">
              <a:solidFill>
                <a:schemeClr val="tx1"/>
              </a:solidFill>
            </a:endParaRPr>
          </a:p>
          <a:p>
            <a:pPr algn="just"/>
            <a:r>
              <a:rPr lang="es-ES" b="1" dirty="0">
                <a:solidFill>
                  <a:schemeClr val="tx1"/>
                </a:solidFill>
              </a:rPr>
              <a:t>Todos los niveles de titulación </a:t>
            </a:r>
            <a:r>
              <a:rPr lang="es-ES" dirty="0">
                <a:solidFill>
                  <a:schemeClr val="tx1"/>
                </a:solidFill>
              </a:rPr>
              <a:t>hacen uso del aprendizaje: Formación Profesional </a:t>
            </a:r>
            <a:r>
              <a:rPr lang="ca-ES" b="0" i="0" dirty="0">
                <a:solidFill>
                  <a:srgbClr val="4D5156"/>
                </a:solidFill>
                <a:effectLst/>
              </a:rPr>
              <a:t>—</a:t>
            </a:r>
            <a:r>
              <a:rPr lang="es-ES" dirty="0">
                <a:solidFill>
                  <a:schemeClr val="tx1"/>
                </a:solidFill>
              </a:rPr>
              <a:t>en Francia: </a:t>
            </a:r>
            <a:r>
              <a:rPr lang="fr-FR" dirty="0">
                <a:solidFill>
                  <a:schemeClr val="tx1"/>
                </a:solidFill>
              </a:rPr>
              <a:t>Certificat d’Aptitude Professionnelle (CAP) y Brevet d’Études Professionnelles (BEP)</a:t>
            </a:r>
            <a:r>
              <a:rPr lang="ca-ES" b="0" i="0" dirty="0">
                <a:solidFill>
                  <a:srgbClr val="4D5156"/>
                </a:solidFill>
                <a:effectLst/>
              </a:rPr>
              <a:t>—</a:t>
            </a:r>
            <a:r>
              <a:rPr lang="es-ES" dirty="0">
                <a:solidFill>
                  <a:schemeClr val="tx1"/>
                </a:solidFill>
              </a:rPr>
              <a:t> (26%); estudios universitarios de 2 años (22%); estudios universitarios de 5 años y superior (18%).</a:t>
            </a:r>
            <a:endParaRPr lang="fr-FR" dirty="0">
              <a:solidFill>
                <a:schemeClr val="tx1"/>
              </a:solidFill>
            </a:endParaRPr>
          </a:p>
        </p:txBody>
      </p:sp>
      <p:sp>
        <p:nvSpPr>
          <p:cNvPr id="18" name="Rectangle 27">
            <a:extLst>
              <a:ext uri="{FF2B5EF4-FFF2-40B4-BE49-F238E27FC236}">
                <a16:creationId xmlns:a16="http://schemas.microsoft.com/office/drawing/2014/main" id="{27B538D5-95DB-47ED-9CB4-34AE5BF7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84870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1333502" y="609600"/>
            <a:ext cx="8596668" cy="734351"/>
          </a:xfrm>
        </p:spPr>
        <p:txBody>
          <a:bodyPr>
            <a:normAutofit/>
          </a:bodyPr>
          <a:lstStyle/>
          <a:p>
            <a:pPr algn="ctr"/>
            <a:r>
              <a:rPr lang="es-ES" b="1" dirty="0"/>
              <a:t>Organización del aprendizaje</a:t>
            </a:r>
            <a:endParaRPr lang="es-ES" dirty="0"/>
          </a:p>
        </p:txBody>
      </p:sp>
      <p:sp>
        <p:nvSpPr>
          <p:cNvPr id="21" name="Isosceles Triangle 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1333502" y="1785380"/>
            <a:ext cx="8915398" cy="4386819"/>
          </a:xfrm>
        </p:spPr>
        <p:txBody>
          <a:bodyPr>
            <a:normAutofit/>
          </a:bodyPr>
          <a:lstStyle/>
          <a:p>
            <a:pPr algn="just"/>
            <a:r>
              <a:rPr lang="es-ES" sz="2000" dirty="0">
                <a:solidFill>
                  <a:schemeClr val="tx1"/>
                </a:solidFill>
              </a:rPr>
              <a:t>La organización del aprendizaje es </a:t>
            </a:r>
            <a:r>
              <a:rPr lang="es-ES" sz="2000" b="1" dirty="0">
                <a:solidFill>
                  <a:schemeClr val="tx1"/>
                </a:solidFill>
              </a:rPr>
              <a:t>colectiva</a:t>
            </a:r>
            <a:r>
              <a:rPr lang="es-ES" sz="2000" dirty="0">
                <a:solidFill>
                  <a:schemeClr val="tx1"/>
                </a:solidFill>
              </a:rPr>
              <a:t>:</a:t>
            </a:r>
            <a:endParaRPr lang="fr-FR" sz="2000" dirty="0">
              <a:solidFill>
                <a:schemeClr val="tx1"/>
              </a:solidFill>
            </a:endParaRPr>
          </a:p>
          <a:p>
            <a:pPr lvl="1" algn="just"/>
            <a:r>
              <a:rPr lang="es-ES" sz="1800" dirty="0">
                <a:solidFill>
                  <a:schemeClr val="tx1"/>
                </a:solidFill>
              </a:rPr>
              <a:t>La </a:t>
            </a:r>
            <a:r>
              <a:rPr lang="es-ES" sz="1800" b="1" dirty="0">
                <a:solidFill>
                  <a:schemeClr val="tx1"/>
                </a:solidFill>
              </a:rPr>
              <a:t>creación de los Centros de Formación de Aprendices</a:t>
            </a:r>
            <a:r>
              <a:rPr lang="es-ES" sz="1800" dirty="0">
                <a:solidFill>
                  <a:schemeClr val="tx1"/>
                </a:solidFill>
              </a:rPr>
              <a:t> (CFA) en Francia a través de la ley del 16 de julio de 1971 (también llamados centros colectivos o centros </a:t>
            </a:r>
            <a:r>
              <a:rPr lang="es-ES" sz="1800" dirty="0" err="1">
                <a:solidFill>
                  <a:schemeClr val="tx1"/>
                </a:solidFill>
              </a:rPr>
              <a:t>interempresas</a:t>
            </a:r>
            <a:r>
              <a:rPr lang="es-ES" sz="1800" dirty="0">
                <a:solidFill>
                  <a:schemeClr val="tx1"/>
                </a:solidFill>
              </a:rPr>
              <a:t>) subraya el aspecto colectivo de la organización del aprendizaje.</a:t>
            </a:r>
            <a:endParaRPr lang="fr-FR" sz="1800" dirty="0">
              <a:solidFill>
                <a:schemeClr val="tx1"/>
              </a:solidFill>
            </a:endParaRPr>
          </a:p>
          <a:p>
            <a:pPr lvl="1" algn="just"/>
            <a:r>
              <a:rPr lang="es-ES" sz="1800" dirty="0">
                <a:solidFill>
                  <a:schemeClr val="tx1"/>
                </a:solidFill>
              </a:rPr>
              <a:t>La </a:t>
            </a:r>
            <a:r>
              <a:rPr lang="es-ES" sz="1800" b="1" dirty="0">
                <a:solidFill>
                  <a:schemeClr val="tx1"/>
                </a:solidFill>
              </a:rPr>
              <a:t>implementación administrativa </a:t>
            </a:r>
            <a:r>
              <a:rPr lang="es-ES" sz="1800" dirty="0">
                <a:solidFill>
                  <a:schemeClr val="tx1"/>
                </a:solidFill>
              </a:rPr>
              <a:t>del aprendizaje consolida la dimensión colectiva del aprendizaje. El aprendizaje es una competencia de derecho común de las regiones que deriva en la concertación de contratos entre las regiones y los principales actores del aprendizaje.</a:t>
            </a:r>
            <a:endParaRPr lang="fr-FR" sz="1800" dirty="0">
              <a:solidFill>
                <a:schemeClr val="tx1"/>
              </a:solidFill>
            </a:endParaRPr>
          </a:p>
          <a:p>
            <a:pPr lvl="1" algn="just"/>
            <a:r>
              <a:rPr lang="es-ES" sz="1800" dirty="0">
                <a:solidFill>
                  <a:schemeClr val="tx1"/>
                </a:solidFill>
              </a:rPr>
              <a:t>El</a:t>
            </a:r>
            <a:r>
              <a:rPr lang="es-ES" sz="1800" b="1" dirty="0">
                <a:solidFill>
                  <a:schemeClr val="tx1"/>
                </a:solidFill>
              </a:rPr>
              <a:t> sistema jurídico </a:t>
            </a:r>
            <a:r>
              <a:rPr lang="es-ES" sz="1800" dirty="0">
                <a:solidFill>
                  <a:schemeClr val="tx1"/>
                </a:solidFill>
              </a:rPr>
              <a:t>del aprendizaje revela el aspecto colectivo del aprendizaje. La reglamentación se encuentra dispersa (código laboral, código de la educación, código fiscal general, código de las entidades territoriales). El objeto de este reglamento es definir el funcionamiento y la financiación del aprendizaje.</a:t>
            </a:r>
            <a:endParaRPr lang="fr-FR" sz="1800" dirty="0">
              <a:solidFill>
                <a:schemeClr val="tx1"/>
              </a:solidFill>
            </a:endParaRPr>
          </a:p>
        </p:txBody>
      </p:sp>
      <p:sp>
        <p:nvSpPr>
          <p:cNvPr id="22" name="Isosceles Triangle 1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34901201"/>
      </p:ext>
    </p:extLst>
  </p:cSld>
  <p:clrMapOvr>
    <a:masterClrMapping/>
  </p:clrMapOvr>
  <p:transition spd="slow">
    <p:push dir="u"/>
  </p:transition>
</p:sld>
</file>

<file path=ppt/theme/theme1.xml><?xml version="1.0" encoding="utf-8"?>
<a:theme xmlns:a="http://schemas.openxmlformats.org/drawingml/2006/main" name="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LTRANS" id="{F04CBCD7-60FD-C745-9345-4734E65DD186}" vid="{ACB9B190-237B-F840-9883-A151B063EAC6}"/>
    </a:ext>
  </a:extLst>
</a:theme>
</file>

<file path=docProps/app.xml><?xml version="1.0" encoding="utf-8"?>
<Properties xmlns="http://schemas.openxmlformats.org/officeDocument/2006/extended-properties" xmlns:vt="http://schemas.openxmlformats.org/officeDocument/2006/docPropsVTypes">
  <Template>{CBC207C7-7C81-C343-BB66-40FDE123E6D4}tf16401378</Template>
  <TotalTime>16277</TotalTime>
  <Words>4934</Words>
  <Application>Microsoft Office PowerPoint</Application>
  <PresentationFormat>Grand écran</PresentationFormat>
  <Paragraphs>223</Paragraphs>
  <Slides>38</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38</vt:i4>
      </vt:variant>
    </vt:vector>
  </HeadingPairs>
  <TitlesOfParts>
    <vt:vector size="46" baseType="lpstr">
      <vt:lpstr>Arial</vt:lpstr>
      <vt:lpstr>Calibri</vt:lpstr>
      <vt:lpstr>Calibri Light</vt:lpstr>
      <vt:lpstr>Trebuchet MS</vt:lpstr>
      <vt:lpstr>Wingdings</vt:lpstr>
      <vt:lpstr>Wingdings 3</vt:lpstr>
      <vt:lpstr>Facette</vt:lpstr>
      <vt:lpstr>Thème Office</vt:lpstr>
      <vt:lpstr>Présentation PowerPoint</vt:lpstr>
      <vt:lpstr>Presentación Régimen aplicable al contrato de aprendizaje en Francia</vt:lpstr>
      <vt:lpstr>ÍNDICE</vt:lpstr>
      <vt:lpstr>INTRODUCCIÓN </vt:lpstr>
      <vt:lpstr>Orígenes del aprendizaje Terminología “aprendizaje”</vt:lpstr>
      <vt:lpstr>Orígenes del aprendizaje Nacimiento del aprendizaje</vt:lpstr>
      <vt:lpstr>Orígenes del aprendizaje Evolución del aprendizaje: fechas clave</vt:lpstr>
      <vt:lpstr>Cifras clave del aprendizaje en Francia Datos recopilados el 29 de enero de 2021 (Ministerio de Trabajo, Empleo e Inserción en Francia)</vt:lpstr>
      <vt:lpstr>Organización del aprendizaje</vt:lpstr>
      <vt:lpstr>Organización del aprendizaje</vt:lpstr>
      <vt:lpstr>Organización del aprendizaje</vt:lpstr>
      <vt:lpstr>Parte 1 Celebración del contrato de aprendizaje</vt:lpstr>
      <vt:lpstr>Definición jurídica del contrato de aprendizaje</vt:lpstr>
      <vt:lpstr> Requisitos de fondo relativos al aprendiz</vt:lpstr>
      <vt:lpstr> Requisitos de fondo relativos a la empresa</vt:lpstr>
      <vt:lpstr>Requisitos de fondo relativos a la empresa</vt:lpstr>
      <vt:lpstr>Requisitos de forma del contrato de aprendizaje</vt:lpstr>
      <vt:lpstr>Requisitos de forma del contrato de aprendizaje</vt:lpstr>
      <vt:lpstr>Parte 2 Ejecución del contrato de aprendizaje</vt:lpstr>
      <vt:lpstr>Definición jurídica del contrato de aprendizaje</vt:lpstr>
      <vt:lpstr>Obligaciones del empleador Garantizar la formación profesional del aprendiz</vt:lpstr>
      <vt:lpstr>Obligaciones del empleador Pago del salario (Code du travail, art. L. 6222-27)</vt:lpstr>
      <vt:lpstr>Obligaciones del empleador Pago del salario</vt:lpstr>
      <vt:lpstr>Obligaciones del empleador Contenido del salario</vt:lpstr>
      <vt:lpstr>Obligaciones del aprendiz Obligación de recibir la formación prevista en el contrato</vt:lpstr>
      <vt:lpstr>“Estatus jurídico” del aprendiz</vt:lpstr>
      <vt:lpstr>Condiciones laborales aplicables a todos los aprendices</vt:lpstr>
      <vt:lpstr>Condiciones laborales aplicables al aprendiz menor</vt:lpstr>
      <vt:lpstr>Movilidad europea del aprendiz</vt:lpstr>
      <vt:lpstr>Movilidad europea del aprendiz</vt:lpstr>
      <vt:lpstr>Parte 3 Extinción del contrato de aprendizaje</vt:lpstr>
      <vt:lpstr>Régimen jurídico para la extinción del contrato de aprendizaje</vt:lpstr>
      <vt:lpstr>Extinción anticipada del contrato de aprendizaje  Extinción unilateral por cualquiera de las partes durante "el período de prueba"</vt:lpstr>
      <vt:lpstr>Extinción anticipada del contrato de aprendizaje Extinción unilateral por parte del aprendiz después del “período de prueba”</vt:lpstr>
      <vt:lpstr>Extinción anticipada del contrato de aprendizaje Extinción unilateral por parte del empleador después del “período de prueba”</vt:lpstr>
      <vt:lpstr>Extinción anticipada del contrato de aprendizaje Extinción unilateral por parte del empleador después del “período de prueba”</vt:lpstr>
      <vt:lpstr>Extinción por mutuo acuerdo del contrato de aprendizaje Extinción por mutuo acuerdo entre el empleador y el aprendiz después del "período de prueba"</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du 17 mai 2021 Le contrat d’apprentissage en France</dc:title>
  <dc:creator>Berger Vincent</dc:creator>
  <cp:lastModifiedBy>Yadavar Sara</cp:lastModifiedBy>
  <cp:revision>378</cp:revision>
  <dcterms:created xsi:type="dcterms:W3CDTF">2021-05-01T10:45:03Z</dcterms:created>
  <dcterms:modified xsi:type="dcterms:W3CDTF">2021-05-17T10:15:06Z</dcterms:modified>
</cp:coreProperties>
</file>