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 id="2147483719" r:id="rId2"/>
  </p:sldMasterIdLst>
  <p:sldIdLst>
    <p:sldId id="319" r:id="rId3"/>
    <p:sldId id="306" r:id="rId4"/>
    <p:sldId id="307" r:id="rId5"/>
    <p:sldId id="308" r:id="rId6"/>
    <p:sldId id="260" r:id="rId7"/>
    <p:sldId id="309" r:id="rId8"/>
    <p:sldId id="262" r:id="rId9"/>
    <p:sldId id="310" r:id="rId10"/>
    <p:sldId id="266" r:id="rId11"/>
    <p:sldId id="311" r:id="rId12"/>
    <p:sldId id="312" r:id="rId13"/>
    <p:sldId id="313" r:id="rId14"/>
    <p:sldId id="314" r:id="rId15"/>
    <p:sldId id="315" r:id="rId16"/>
    <p:sldId id="282" r:id="rId17"/>
    <p:sldId id="283" r:id="rId18"/>
    <p:sldId id="284" r:id="rId19"/>
    <p:sldId id="285" r:id="rId20"/>
    <p:sldId id="316" r:id="rId21"/>
    <p:sldId id="317" r:id="rId22"/>
    <p:sldId id="288" r:id="rId23"/>
    <p:sldId id="289" r:id="rId24"/>
    <p:sldId id="290" r:id="rId25"/>
    <p:sldId id="291" r:id="rId26"/>
    <p:sldId id="292" r:id="rId27"/>
    <p:sldId id="318" r:id="rId28"/>
    <p:sldId id="295" r:id="rId29"/>
    <p:sldId id="294" r:id="rId30"/>
    <p:sldId id="303" r:id="rId31"/>
    <p:sldId id="304" r:id="rId32"/>
    <p:sldId id="296" r:id="rId33"/>
    <p:sldId id="298" r:id="rId34"/>
    <p:sldId id="297" r:id="rId35"/>
    <p:sldId id="299" r:id="rId36"/>
    <p:sldId id="300" r:id="rId37"/>
    <p:sldId id="301" r:id="rId38"/>
    <p:sldId id="302" r:id="rId39"/>
    <p:sldId id="30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7"/>
    <p:restoredTop sz="95701"/>
  </p:normalViewPr>
  <p:slideViewPr>
    <p:cSldViewPr snapToGrid="0" snapToObjects="1">
      <p:cViewPr varScale="1">
        <p:scale>
          <a:sx n="50" d="100"/>
          <a:sy n="50" d="100"/>
        </p:scale>
        <p:origin x="54" y="13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3688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637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148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8938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49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6575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55802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5178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50E56BC-892D-EA41-B3D1-28B6FB28D954}"/>
              </a:ext>
            </a:extLst>
          </p:cNvPr>
          <p:cNvPicPr>
            <a:picLocks noChangeAspect="1"/>
          </p:cNvPicPr>
          <p:nvPr userDrawn="1"/>
        </p:nvPicPr>
        <p:blipFill>
          <a:blip r:embed="rId3"/>
          <a:stretch>
            <a:fillRect/>
          </a:stretch>
        </p:blipFill>
        <p:spPr>
          <a:xfrm>
            <a:off x="8660209" y="42228"/>
            <a:ext cx="3531792" cy="1250124"/>
          </a:xfrm>
          <a:prstGeom prst="rect">
            <a:avLst/>
          </a:prstGeom>
        </p:spPr>
      </p:pic>
      <p:sp>
        <p:nvSpPr>
          <p:cNvPr id="9" name="ZoneTexte 8">
            <a:extLst>
              <a:ext uri="{FF2B5EF4-FFF2-40B4-BE49-F238E27FC236}">
                <a16:creationId xmlns:a16="http://schemas.microsoft.com/office/drawing/2014/main" id="{C10D27A8-5C01-D643-8C0D-10B0EA43B84D}"/>
              </a:ext>
            </a:extLst>
          </p:cNvPr>
          <p:cNvSpPr txBox="1"/>
          <p:nvPr userDrawn="1"/>
        </p:nvSpPr>
        <p:spPr>
          <a:xfrm>
            <a:off x="-175260" y="1291244"/>
            <a:ext cx="1185976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IFE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ONG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L</a:t>
            </a:r>
            <a:r>
              <a:rPr kumimoji="0" lang="fr-FR" sz="5400" b="0" i="0" u="none" strike="noStrike" kern="1200" cap="none" spc="0" normalizeH="0" baseline="0" noProof="0" dirty="0">
                <a:ln>
                  <a:noFill/>
                </a:ln>
                <a:solidFill>
                  <a:srgbClr val="17408B"/>
                </a:solidFill>
                <a:effectLst/>
                <a:uLnTx/>
                <a:uFillTx/>
                <a:latin typeface="Calibri" panose="020F0502020204030204"/>
                <a:ea typeface="+mn-ea"/>
                <a:cs typeface="+mn-cs"/>
              </a:rPr>
              <a:t>EARNING </a:t>
            </a:r>
            <a:r>
              <a:rPr kumimoji="0" lang="fr-FR" sz="6600" b="1" i="0" u="none" strike="noStrike" kern="1200" cap="none" spc="0" normalizeH="0" baseline="0" noProof="0" dirty="0">
                <a:ln>
                  <a:noFill/>
                </a:ln>
                <a:solidFill>
                  <a:srgbClr val="17408B"/>
                </a:solidFill>
                <a:effectLst/>
                <a:uLnTx/>
                <a:uFillTx/>
                <a:latin typeface="Calibri" panose="020F0502020204030204"/>
                <a:ea typeface="+mn-ea"/>
                <a:cs typeface="+mn-cs"/>
              </a:rPr>
              <a:t>TRANSVERSALIS</a:t>
            </a:r>
            <a:endParaRPr kumimoji="0" lang="fr-FR" sz="54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F816C567-C908-0C4E-A256-01E302FFBE5C}"/>
              </a:ext>
            </a:extLst>
          </p:cNvPr>
          <p:cNvPicPr>
            <a:picLocks noChangeAspect="1"/>
          </p:cNvPicPr>
          <p:nvPr userDrawn="1"/>
        </p:nvPicPr>
        <p:blipFill>
          <a:blip r:embed="rId4"/>
          <a:stretch>
            <a:fillRect/>
          </a:stretch>
        </p:blipFill>
        <p:spPr>
          <a:xfrm>
            <a:off x="9982200" y="1646825"/>
            <a:ext cx="1260602" cy="1413604"/>
          </a:xfrm>
          <a:prstGeom prst="rect">
            <a:avLst/>
          </a:prstGeom>
        </p:spPr>
      </p:pic>
      <p:sp>
        <p:nvSpPr>
          <p:cNvPr id="14" name="ZoneTexte 13">
            <a:extLst>
              <a:ext uri="{FF2B5EF4-FFF2-40B4-BE49-F238E27FC236}">
                <a16:creationId xmlns:a16="http://schemas.microsoft.com/office/drawing/2014/main" id="{0CEB63AC-2B32-5F42-9592-2E65AB120E58}"/>
              </a:ext>
            </a:extLst>
          </p:cNvPr>
          <p:cNvSpPr txBox="1"/>
          <p:nvPr userDrawn="1"/>
        </p:nvSpPr>
        <p:spPr>
          <a:xfrm>
            <a:off x="332232" y="3570427"/>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17408B"/>
                </a:solidFill>
                <a:effectLst/>
                <a:uLnTx/>
                <a:uFillTx/>
                <a:latin typeface="Calibri" panose="020F0502020204030204"/>
                <a:ea typeface="+mn-ea"/>
                <a:cs typeface="+mn-cs"/>
              </a:rPr>
              <a:t>Harmoniser et renforcer les pratiques de Formation Tout au Long de la Vie dans l’espace transfrontalier </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Espagne</a:t>
            </a: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-France-</a:t>
            </a:r>
            <a:r>
              <a:rPr kumimoji="0" lang="es-ES_tradnl" sz="2800" b="1" i="0" u="none" strike="noStrike" kern="1200" cap="none" spc="0" normalizeH="0" baseline="0" noProof="0" dirty="0" err="1">
                <a:ln>
                  <a:noFill/>
                </a:ln>
                <a:solidFill>
                  <a:srgbClr val="17408B"/>
                </a:solidFill>
                <a:effectLst/>
                <a:uLnTx/>
                <a:uFillTx/>
                <a:latin typeface="Calibri" panose="020F0502020204030204"/>
                <a:ea typeface="+mn-ea"/>
                <a:cs typeface="+mn-cs"/>
              </a:rPr>
              <a:t>Andorre</a:t>
            </a:r>
            <a:endPar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856F293C-A247-8F48-A3E3-5DDF112864AF}"/>
              </a:ext>
            </a:extLst>
          </p:cNvPr>
          <p:cNvSpPr txBox="1"/>
          <p:nvPr userDrawn="1"/>
        </p:nvSpPr>
        <p:spPr>
          <a:xfrm>
            <a:off x="332232" y="4780688"/>
            <a:ext cx="1185976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17408B"/>
                </a:solidFill>
                <a:effectLst/>
                <a:uLnTx/>
                <a:uFillTx/>
                <a:latin typeface="Calibri" panose="020F0502020204030204"/>
                <a:ea typeface="+mn-ea"/>
                <a:cs typeface="+mn-cs"/>
              </a:rPr>
              <a:t>Armonizar y reforzar los procedimientos de la formación a lo largo de la vida en el espacio transfronterizo Francia – España - Andorra</a:t>
            </a:r>
          </a:p>
        </p:txBody>
      </p:sp>
    </p:spTree>
    <p:extLst>
      <p:ext uri="{BB962C8B-B14F-4D97-AF65-F5344CB8AC3E}">
        <p14:creationId xmlns:p14="http://schemas.microsoft.com/office/powerpoint/2010/main" val="405815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0B4D4-27F3-BA40-AB7E-34AAEC92A369}"/>
              </a:ext>
            </a:extLst>
          </p:cNvPr>
          <p:cNvSpPr>
            <a:spLocks noGrp="1"/>
          </p:cNvSpPr>
          <p:nvPr>
            <p:ph type="title"/>
          </p:nvPr>
        </p:nvSpPr>
        <p:spPr>
          <a:xfrm>
            <a:off x="1447800" y="218821"/>
            <a:ext cx="6147816" cy="1325563"/>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97446702-3702-CF47-BC6A-9C327B4C18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68ED569B-F81E-BC47-AB45-0FE971EE42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43BB328-77A9-E746-9C9D-D3803374D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326131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7B4A3-BF05-BB49-8FD4-4C057A5225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DD3BF9-C62F-C54B-9882-28E063250534}"/>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5" name="Espace réservé du pied de page 4">
            <a:extLst>
              <a:ext uri="{FF2B5EF4-FFF2-40B4-BE49-F238E27FC236}">
                <a16:creationId xmlns:a16="http://schemas.microsoft.com/office/drawing/2014/main" id="{B94A5BDB-2089-FA4C-8A32-C93AA8A839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8" name="Image 7">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386779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04553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DF126-FA45-B54D-9432-3EEB0B4954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9CA2FE-2023-9440-BF39-BA5E75DF5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48EE3398-432A-F942-9667-46A3385134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D792E8F-51D0-9740-B34F-F616AA72573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8389DC94-189C-AC43-AB50-F14B7B097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2414FA01-4759-8C4B-9507-55C4520AB014}"/>
              </a:ext>
            </a:extLst>
          </p:cNvPr>
          <p:cNvPicPr>
            <a:picLocks noChangeAspect="1"/>
          </p:cNvPicPr>
          <p:nvPr userDrawn="1"/>
        </p:nvPicPr>
        <p:blipFill>
          <a:blip r:embed="rId2"/>
          <a:stretch>
            <a:fillRect/>
          </a:stretch>
        </p:blipFill>
        <p:spPr>
          <a:xfrm>
            <a:off x="1156238" y="6187197"/>
            <a:ext cx="1987297" cy="703430"/>
          </a:xfrm>
          <a:prstGeom prst="rect">
            <a:avLst/>
          </a:prstGeom>
        </p:spPr>
      </p:pic>
      <p:pic>
        <p:nvPicPr>
          <p:cNvPr id="10" name="Image 9">
            <a:extLst>
              <a:ext uri="{FF2B5EF4-FFF2-40B4-BE49-F238E27FC236}">
                <a16:creationId xmlns:a16="http://schemas.microsoft.com/office/drawing/2014/main" id="{EB83896B-33C8-FF47-8339-31EF029FDD04}"/>
              </a:ext>
            </a:extLst>
          </p:cNvPr>
          <p:cNvPicPr>
            <a:picLocks noChangeAspect="1"/>
          </p:cNvPicPr>
          <p:nvPr userDrawn="1"/>
        </p:nvPicPr>
        <p:blipFill>
          <a:blip r:embed="rId3"/>
          <a:stretch>
            <a:fillRect/>
          </a:stretch>
        </p:blipFill>
        <p:spPr>
          <a:xfrm>
            <a:off x="0" y="5765416"/>
            <a:ext cx="974670" cy="1092968"/>
          </a:xfrm>
          <a:prstGeom prst="rect">
            <a:avLst/>
          </a:prstGeom>
        </p:spPr>
      </p:pic>
    </p:spTree>
    <p:extLst>
      <p:ext uri="{BB962C8B-B14F-4D97-AF65-F5344CB8AC3E}">
        <p14:creationId xmlns:p14="http://schemas.microsoft.com/office/powerpoint/2010/main" val="296234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A5046-9632-2D45-8D16-709A048D29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3B5DEB-A850-6B4F-9C85-205D22BCEF2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F0D0F71B-A420-D047-A906-E6B8493CF60D}"/>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EFE26FC-5B31-AC4C-B9AC-1FC50AB2BB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2D685DCF-E7C3-A845-9B12-DFAFA5909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3810F5AD-996C-E040-8E54-CD3352F9A6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8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5C4BF-3ECA-1742-B89F-70A2480C8BD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44DC1CC-F32A-5642-B2F7-D6D9B2265D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55F2D16-40F6-C94A-978F-A4F7E97AAFFD}"/>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1991DDB-60E9-EA4F-B8EA-5D75AE4DC0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07187641-C8B6-E24A-AC53-D8553C30E180}"/>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E301BF02-C250-BC40-A54C-046A3EA915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a:extLst>
              <a:ext uri="{FF2B5EF4-FFF2-40B4-BE49-F238E27FC236}">
                <a16:creationId xmlns:a16="http://schemas.microsoft.com/office/drawing/2014/main" id="{0FC2C791-9F70-EC4A-9578-5EF6A16F96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a:extLst>
              <a:ext uri="{FF2B5EF4-FFF2-40B4-BE49-F238E27FC236}">
                <a16:creationId xmlns:a16="http://schemas.microsoft.com/office/drawing/2014/main" id="{EFECC31F-7B3F-2448-917B-C86AEAB1CE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08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69C26-30EE-3143-8A81-C97F060E01F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465A70-A481-6A48-AE6B-8B64906C66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a:extLst>
              <a:ext uri="{FF2B5EF4-FFF2-40B4-BE49-F238E27FC236}">
                <a16:creationId xmlns:a16="http://schemas.microsoft.com/office/drawing/2014/main" id="{00CEEC20-2F5E-FC43-9F34-E93D2B6185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10F747C2-AC3C-8444-B7EF-82B9475B9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71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DD3CCB-D55A-7446-A9F0-085BD8EEA4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a:extLst>
              <a:ext uri="{FF2B5EF4-FFF2-40B4-BE49-F238E27FC236}">
                <a16:creationId xmlns:a16="http://schemas.microsoft.com/office/drawing/2014/main" id="{AA378573-C60A-C547-B64D-0FC327B972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7F6A1940-B7E6-0F4C-AE78-72F62376A0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477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19659-BC8C-FC40-AA8E-2314A10E9E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889AE86-8119-2645-BF08-6DEA96F653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ED0A2860-B726-4E45-B3BE-017F82894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450282D2-C43F-7840-A220-5A43CD98BE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4C734490-11B1-1D43-A1D9-0ADB749DA8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90D96C5F-E568-7345-B3ED-737935231B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792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457A6-4981-DB4F-AED5-7F301B5C3D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7F32AC5-C66D-074D-8190-1778BC9C8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15AA2E2-A276-554F-A67B-DABED6AB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D9D63EEC-B051-DE44-B2DC-2DC3229F2B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a:extLst>
              <a:ext uri="{FF2B5EF4-FFF2-40B4-BE49-F238E27FC236}">
                <a16:creationId xmlns:a16="http://schemas.microsoft.com/office/drawing/2014/main" id="{8865C136-4888-9A4B-9259-DCFB35162B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E56763B3-CAC2-974C-81A9-517905996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327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3A55D-63C0-BF43-988F-489E4777FA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7A3E4C0-90B0-DB40-8CC3-8642EF71B20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8427638-2575-0641-B31D-19C954C56E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D4B183B0-1E75-4F46-933A-D16CFF64E0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5404EED4-886A-1247-9400-9E9B12C2A1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032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D30BBFD-1C0D-5642-9E71-D139C4C5E2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C8E71D9-5A96-7B4D-91AE-387759818A0B}"/>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8F19E263-14A4-7048-AB83-7CED588DCB7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266752D7-0F32-BE4C-ABE4-02CD744B15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A96AC215-C42B-E147-86C6-B45619D47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0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86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8119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070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358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292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38594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149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61166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A0E18C-5AAF-B74C-B6F0-61315A9D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A4B1E8-3139-1E48-98F5-BB23940F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EB9B1C4-7C48-2E41-803F-8219D9D8A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BF3FDF-6F9C-ED47-BD83-52CCFCC0F9AC}"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17/05/2021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69FFBA8-1ACC-8944-AF7B-44603F6B6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a:extLst>
              <a:ext uri="{FF2B5EF4-FFF2-40B4-BE49-F238E27FC236}">
                <a16:creationId xmlns:a16="http://schemas.microsoft.com/office/drawing/2014/main" id="{DA9B100C-6F19-D543-9D2C-18C7EF5325C5}"/>
              </a:ext>
            </a:extLst>
          </p:cNvPr>
          <p:cNvSpPr>
            <a:spLocks noGrp="1"/>
          </p:cNvSpPr>
          <p:nvPr>
            <p:ph type="sldNum" sz="quarter" idx="4"/>
          </p:nvPr>
        </p:nvSpPr>
        <p:spPr>
          <a:xfrm>
            <a:off x="990600" y="53586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742C93-BC59-8F45-932C-C667B9D21B0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F6926E75-C6D2-7247-B7AC-0F2BAD8F88EE}"/>
              </a:ext>
            </a:extLst>
          </p:cNvPr>
          <p:cNvPicPr>
            <a:picLocks noChangeAspect="1"/>
          </p:cNvPicPr>
          <p:nvPr userDrawn="1"/>
        </p:nvPicPr>
        <p:blipFill>
          <a:blip r:embed="rId15"/>
          <a:stretch>
            <a:fillRect/>
          </a:stretch>
        </p:blipFill>
        <p:spPr>
          <a:xfrm>
            <a:off x="5693664" y="6296454"/>
            <a:ext cx="6498336" cy="542885"/>
          </a:xfrm>
          <a:prstGeom prst="rect">
            <a:avLst/>
          </a:prstGeom>
        </p:spPr>
      </p:pic>
    </p:spTree>
    <p:extLst>
      <p:ext uri="{BB962C8B-B14F-4D97-AF65-F5344CB8AC3E}">
        <p14:creationId xmlns:p14="http://schemas.microsoft.com/office/powerpoint/2010/main" val="2978475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webp"/><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1D567-527A-4570-A0DA-16D3A0F2116A}"/>
              </a:ext>
            </a:extLst>
          </p:cNvPr>
          <p:cNvSpPr/>
          <p:nvPr/>
        </p:nvSpPr>
        <p:spPr>
          <a:xfrm>
            <a:off x="389466" y="6256458"/>
            <a:ext cx="57573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mn-cs"/>
              </a:rPr>
              <a:t>Fonds Européen de Développement Régional (FEDER)</a:t>
            </a:r>
            <a:endParaRPr kumimoji="0" lang="fr-FR"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8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e Medef, la CPME et l'U2P reconnues comme organisations patronales  représentatives">
            <a:extLst>
              <a:ext uri="{FF2B5EF4-FFF2-40B4-BE49-F238E27FC236}">
                <a16:creationId xmlns:a16="http://schemas.microsoft.com/office/drawing/2014/main" id="{5DBA2FBB-228A-5441-86AE-1F0EB8ADAA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17" y="4791742"/>
            <a:ext cx="2007368" cy="117932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2665866" y="1660726"/>
            <a:ext cx="5803970" cy="4631529"/>
          </a:xfrm>
        </p:spPr>
        <p:txBody>
          <a:bodyPr>
            <a:normAutofit/>
          </a:bodyPr>
          <a:lstStyle/>
          <a:p>
            <a:pPr algn="just">
              <a:lnSpc>
                <a:spcPct val="90000"/>
              </a:lnSpc>
            </a:pPr>
            <a:r>
              <a:rPr lang="ca-ES" sz="1400" dirty="0">
                <a:solidFill>
                  <a:schemeClr val="tx1"/>
                </a:solidFill>
              </a:rPr>
              <a:t>El paper de l'</a:t>
            </a:r>
            <a:r>
              <a:rPr lang="ca-ES" sz="1400" b="1" dirty="0">
                <a:solidFill>
                  <a:schemeClr val="tx1"/>
                </a:solidFill>
              </a:rPr>
              <a:t>empresa</a:t>
            </a:r>
            <a:r>
              <a:rPr lang="ca-ES" sz="1400" dirty="0">
                <a:solidFill>
                  <a:schemeClr val="tx1"/>
                </a:solidFill>
              </a:rPr>
              <a:t>: principalment, s’encarrega de la formació de l’aprenent i ha d’oferir una formació de qualitat. Acompleix les seves obligacions dins el marc d'un contracte d'aprenentatge.</a:t>
            </a:r>
          </a:p>
          <a:p>
            <a:pPr marL="0" indent="0" algn="just">
              <a:lnSpc>
                <a:spcPct val="90000"/>
              </a:lnSpc>
              <a:buNone/>
            </a:pPr>
            <a:endParaRPr lang="ca-ES" sz="1400" dirty="0">
              <a:solidFill>
                <a:schemeClr val="tx1"/>
              </a:solidFill>
            </a:endParaRPr>
          </a:p>
          <a:p>
            <a:pPr algn="just">
              <a:lnSpc>
                <a:spcPct val="90000"/>
              </a:lnSpc>
            </a:pPr>
            <a:r>
              <a:rPr lang="ca-ES" sz="1400" dirty="0">
                <a:solidFill>
                  <a:schemeClr val="tx1"/>
                </a:solidFill>
              </a:rPr>
              <a:t>El paper de les </a:t>
            </a:r>
            <a:r>
              <a:rPr lang="ca-ES" sz="1400" b="1" dirty="0">
                <a:solidFill>
                  <a:schemeClr val="tx1"/>
                </a:solidFill>
              </a:rPr>
              <a:t>professions</a:t>
            </a:r>
            <a:r>
              <a:rPr lang="ca-ES" sz="1400" dirty="0">
                <a:solidFill>
                  <a:schemeClr val="tx1"/>
                </a:solidFill>
              </a:rPr>
              <a:t>:</a:t>
            </a:r>
          </a:p>
          <a:p>
            <a:pPr marL="0" indent="0" algn="just">
              <a:lnSpc>
                <a:spcPct val="90000"/>
              </a:lnSpc>
              <a:buNone/>
            </a:pPr>
            <a:endParaRPr lang="ca-ES" sz="1400" dirty="0">
              <a:solidFill>
                <a:schemeClr val="tx1"/>
              </a:solidFill>
            </a:endParaRPr>
          </a:p>
          <a:p>
            <a:pPr lvl="1" algn="just">
              <a:lnSpc>
                <a:spcPct val="90000"/>
              </a:lnSpc>
            </a:pPr>
            <a:r>
              <a:rPr lang="ca-ES" sz="1400" dirty="0">
                <a:solidFill>
                  <a:schemeClr val="tx1"/>
                </a:solidFill>
              </a:rPr>
              <a:t>Les </a:t>
            </a:r>
            <a:r>
              <a:rPr lang="ca-ES" sz="1400" b="1" dirty="0">
                <a:solidFill>
                  <a:schemeClr val="tx1"/>
                </a:solidFill>
              </a:rPr>
              <a:t>cambres oficials de representació</a:t>
            </a:r>
            <a:r>
              <a:rPr lang="ca-ES" sz="1400" dirty="0">
                <a:solidFill>
                  <a:schemeClr val="tx1"/>
                </a:solidFill>
              </a:rPr>
              <a:t>: a França, Cambra de Comerç i d'Indústria </a:t>
            </a:r>
            <a:r>
              <a:rPr lang="ca-ES" sz="1400" b="0" i="0" dirty="0">
                <a:solidFill>
                  <a:srgbClr val="4D5156"/>
                </a:solidFill>
                <a:effectLst/>
              </a:rPr>
              <a:t>—</a:t>
            </a:r>
            <a:r>
              <a:rPr lang="ca-ES" sz="1400" dirty="0">
                <a:solidFill>
                  <a:schemeClr val="tx1"/>
                </a:solidFill>
              </a:rPr>
              <a:t>CCI</a:t>
            </a:r>
            <a:r>
              <a:rPr lang="ca-ES" sz="1400" b="0" i="0" dirty="0">
                <a:solidFill>
                  <a:srgbClr val="4D5156"/>
                </a:solidFill>
                <a:effectLst/>
              </a:rPr>
              <a:t>—</a:t>
            </a:r>
            <a:r>
              <a:rPr lang="ca-ES" sz="1400" dirty="0">
                <a:solidFill>
                  <a:schemeClr val="tx1"/>
                </a:solidFill>
              </a:rPr>
              <a:t>, Cambra d'Oficis i Artesania</a:t>
            </a:r>
            <a:r>
              <a:rPr lang="ca-ES" sz="1400" b="0" i="0" dirty="0">
                <a:solidFill>
                  <a:srgbClr val="4D5156"/>
                </a:solidFill>
                <a:effectLst/>
              </a:rPr>
              <a:t> —</a:t>
            </a:r>
            <a:r>
              <a:rPr lang="ca-ES" sz="1400" dirty="0">
                <a:solidFill>
                  <a:schemeClr val="tx1"/>
                </a:solidFill>
              </a:rPr>
              <a:t>CMA</a:t>
            </a:r>
            <a:r>
              <a:rPr lang="ca-ES" sz="1400" b="0" i="0" dirty="0">
                <a:solidFill>
                  <a:srgbClr val="4D5156"/>
                </a:solidFill>
                <a:effectLst/>
              </a:rPr>
              <a:t>—</a:t>
            </a:r>
            <a:r>
              <a:rPr lang="ca-ES" sz="1400" dirty="0">
                <a:solidFill>
                  <a:schemeClr val="tx1"/>
                </a:solidFill>
              </a:rPr>
              <a:t> i Cambra d'Agricultura </a:t>
            </a:r>
            <a:r>
              <a:rPr lang="ca-ES" sz="1400" b="0" i="0" dirty="0">
                <a:solidFill>
                  <a:srgbClr val="4D5156"/>
                </a:solidFill>
                <a:effectLst/>
              </a:rPr>
              <a:t>—</a:t>
            </a:r>
            <a:r>
              <a:rPr lang="ca-ES" sz="1400" dirty="0">
                <a:solidFill>
                  <a:schemeClr val="tx1"/>
                </a:solidFill>
              </a:rPr>
              <a:t>CA</a:t>
            </a:r>
            <a:r>
              <a:rPr lang="ca-ES" sz="1400" b="0" i="0" dirty="0">
                <a:solidFill>
                  <a:srgbClr val="4D5156"/>
                </a:solidFill>
                <a:effectLst/>
              </a:rPr>
              <a:t>—</a:t>
            </a:r>
            <a:r>
              <a:rPr lang="ca-ES" sz="1400" dirty="0">
                <a:solidFill>
                  <a:schemeClr val="tx1"/>
                </a:solidFill>
              </a:rPr>
              <a:t> (que representen actors del sector privat). Adrecen a la Comissió Departamental de l'Ocupació i de la Inserció valoracions sobre l'aprenentatge en el departament francès corresponent (</a:t>
            </a:r>
            <a:r>
              <a:rPr lang="fr-FR" sz="1400" i="1" dirty="0">
                <a:solidFill>
                  <a:schemeClr val="tx1"/>
                </a:solidFill>
              </a:rPr>
              <a:t>Code du travail, </a:t>
            </a:r>
            <a:r>
              <a:rPr lang="ca-ES" sz="1400" dirty="0">
                <a:solidFill>
                  <a:schemeClr val="tx1"/>
                </a:solidFill>
              </a:rPr>
              <a:t>art. D. 6211-3);</a:t>
            </a:r>
          </a:p>
          <a:p>
            <a:pPr marL="457200" lvl="1" indent="0" algn="just">
              <a:lnSpc>
                <a:spcPct val="90000"/>
              </a:lnSpc>
              <a:buNone/>
            </a:pPr>
            <a:endParaRPr lang="ca-ES" sz="1400" dirty="0">
              <a:solidFill>
                <a:schemeClr val="tx1"/>
              </a:solidFill>
            </a:endParaRPr>
          </a:p>
          <a:p>
            <a:pPr lvl="1" algn="just">
              <a:lnSpc>
                <a:spcPct val="90000"/>
              </a:lnSpc>
            </a:pPr>
            <a:r>
              <a:rPr lang="ca-ES" sz="1400" dirty="0">
                <a:solidFill>
                  <a:schemeClr val="tx1"/>
                </a:solidFill>
              </a:rPr>
              <a:t>Les </a:t>
            </a:r>
            <a:r>
              <a:rPr lang="ca-ES" sz="1400" b="1" dirty="0">
                <a:solidFill>
                  <a:schemeClr val="tx1"/>
                </a:solidFill>
              </a:rPr>
              <a:t>organitzacions patronals </a:t>
            </a:r>
            <a:r>
              <a:rPr lang="ca-ES" sz="1400" dirty="0">
                <a:solidFill>
                  <a:schemeClr val="tx1"/>
                </a:solidFill>
              </a:rPr>
              <a:t>es reuneixen cada tres anys per negociar sobre prioritats, objectius i mitjans de la formació professional i sobre la valoració de la funció del mestre d'aprenentatge (</a:t>
            </a:r>
            <a:r>
              <a:rPr lang="fr-FR" sz="1400" i="1" dirty="0">
                <a:solidFill>
                  <a:schemeClr val="tx1"/>
                </a:solidFill>
              </a:rPr>
              <a:t>Code du travail</a:t>
            </a:r>
            <a:r>
              <a:rPr lang="ca-ES" sz="1400" dirty="0">
                <a:solidFill>
                  <a:schemeClr val="tx1"/>
                </a:solidFill>
              </a:rPr>
              <a:t>, art. L. 2241-14).</a:t>
            </a:r>
          </a:p>
        </p:txBody>
      </p:sp>
      <p:pic>
        <p:nvPicPr>
          <p:cNvPr id="15362" name="Picture 2" descr="Chambres consulaires - Tribunal mixte de commerce / Élections / Politiques  publiques / Accueil - Les services de l'État en Guadeloupe">
            <a:extLst>
              <a:ext uri="{FF2B5EF4-FFF2-40B4-BE49-F238E27FC236}">
                <a16:creationId xmlns:a16="http://schemas.microsoft.com/office/drawing/2014/main" id="{3EC14F0D-EB12-E044-85C7-7B1AD5DDBA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556" y="3379766"/>
            <a:ext cx="1348070" cy="1132379"/>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16572F6C-6052-49D8-BEDD-88245A226C95}"/>
              </a:ext>
            </a:extLst>
          </p:cNvPr>
          <p:cNvSpPr txBox="1">
            <a:spLocks/>
          </p:cNvSpPr>
          <p:nvPr/>
        </p:nvSpPr>
        <p:spPr>
          <a:xfrm>
            <a:off x="556262" y="609600"/>
            <a:ext cx="8596668" cy="734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a-ES" b="1" dirty="0"/>
              <a:t>Organització de l'aprenentatge</a:t>
            </a:r>
            <a:endParaRPr lang="ca-ES" dirty="0"/>
          </a:p>
        </p:txBody>
      </p:sp>
    </p:spTree>
    <p:extLst>
      <p:ext uri="{BB962C8B-B14F-4D97-AF65-F5344CB8AC3E}">
        <p14:creationId xmlns:p14="http://schemas.microsoft.com/office/powerpoint/2010/main" val="123714753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D0AC31-C6F5-C94C-BA08-35CE927F4BA8}"/>
              </a:ext>
            </a:extLst>
          </p:cNvPr>
          <p:cNvSpPr>
            <a:spLocks noGrp="1"/>
          </p:cNvSpPr>
          <p:nvPr>
            <p:ph idx="1"/>
          </p:nvPr>
        </p:nvSpPr>
        <p:spPr>
          <a:xfrm>
            <a:off x="356616" y="1191089"/>
            <a:ext cx="5739384" cy="5465743"/>
          </a:xfrm>
        </p:spPr>
        <p:txBody>
          <a:bodyPr>
            <a:normAutofit/>
          </a:bodyPr>
          <a:lstStyle/>
          <a:p>
            <a:pPr algn="just">
              <a:lnSpc>
                <a:spcPct val="90000"/>
              </a:lnSpc>
            </a:pPr>
            <a:r>
              <a:rPr lang="ca-ES" sz="1600" dirty="0">
                <a:solidFill>
                  <a:schemeClr val="tx1"/>
                </a:solidFill>
              </a:rPr>
              <a:t>Paper dels </a:t>
            </a:r>
            <a:r>
              <a:rPr lang="ca-ES" sz="1600" b="1" dirty="0">
                <a:solidFill>
                  <a:schemeClr val="tx1"/>
                </a:solidFill>
              </a:rPr>
              <a:t>Centres de Formació d'Aprenents </a:t>
            </a:r>
            <a:r>
              <a:rPr lang="ca-ES" sz="1600" dirty="0">
                <a:solidFill>
                  <a:schemeClr val="tx1"/>
                </a:solidFill>
              </a:rPr>
              <a:t>(CFA): la seva funció és oferir als treballadors joves, titulars d'un contracte d'aprenentatge, una formació general lligada a una formació tecnològica i pràctica que completi la seva formació. Tenen diverses missions (</a:t>
            </a:r>
            <a:r>
              <a:rPr lang="fr-FR" sz="1600" i="1" dirty="0">
                <a:solidFill>
                  <a:schemeClr val="tx1"/>
                </a:solidFill>
              </a:rPr>
              <a:t>Code du travail</a:t>
            </a:r>
            <a:r>
              <a:rPr lang="ca-ES" sz="1600" dirty="0">
                <a:solidFill>
                  <a:schemeClr val="tx1"/>
                </a:solidFill>
              </a:rPr>
              <a:t>, art. L. 6231-2), en particular:</a:t>
            </a:r>
          </a:p>
          <a:p>
            <a:pPr lvl="1" algn="just">
              <a:lnSpc>
                <a:spcPct val="90000"/>
              </a:lnSpc>
            </a:pPr>
            <a:r>
              <a:rPr lang="ca-ES" dirty="0">
                <a:solidFill>
                  <a:schemeClr val="tx1"/>
                </a:solidFill>
              </a:rPr>
              <a:t>Acompanyar les persones que desitgin orientar-se o reorientar-se per mitjà de l'aprenentatge;</a:t>
            </a:r>
          </a:p>
          <a:p>
            <a:pPr lvl="1" algn="just">
              <a:lnSpc>
                <a:spcPct val="90000"/>
              </a:lnSpc>
            </a:pPr>
            <a:r>
              <a:rPr lang="ca-ES" dirty="0">
                <a:solidFill>
                  <a:schemeClr val="tx1"/>
                </a:solidFill>
              </a:rPr>
              <a:t>Donar suport als que sol·liciten l'aprenentatge en la recerca d'un ocupador;</a:t>
            </a:r>
          </a:p>
          <a:p>
            <a:pPr lvl="1" algn="just">
              <a:lnSpc>
                <a:spcPct val="90000"/>
              </a:lnSpc>
            </a:pPr>
            <a:r>
              <a:rPr lang="ca-ES" dirty="0">
                <a:solidFill>
                  <a:schemeClr val="tx1"/>
                </a:solidFill>
              </a:rPr>
              <a:t>Informar els aprenents sobre els seus drets i deures;</a:t>
            </a:r>
          </a:p>
          <a:p>
            <a:pPr lvl="1" algn="just">
              <a:lnSpc>
                <a:spcPct val="90000"/>
              </a:lnSpc>
            </a:pPr>
            <a:r>
              <a:rPr lang="ca-ES" dirty="0">
                <a:solidFill>
                  <a:schemeClr val="tx1"/>
                </a:solidFill>
              </a:rPr>
              <a:t>Possibilitar que els aprenents, en cas d’extinció del contracte, continuïn la seva formació durant sis mesos;</a:t>
            </a:r>
          </a:p>
          <a:p>
            <a:pPr lvl="1" algn="just">
              <a:lnSpc>
                <a:spcPct val="90000"/>
              </a:lnSpc>
            </a:pPr>
            <a:r>
              <a:rPr lang="ca-ES" dirty="0">
                <a:solidFill>
                  <a:schemeClr val="tx1"/>
                </a:solidFill>
              </a:rPr>
              <a:t>Sensibilitzar formadors, mestres d’aprenentatge i aprenents pel que fa a la igualtat entre dones i homes, i sobre la qüestió de la diversitat;</a:t>
            </a:r>
          </a:p>
          <a:p>
            <a:pPr lvl="1" algn="just">
              <a:lnSpc>
                <a:spcPct val="90000"/>
              </a:lnSpc>
            </a:pPr>
            <a:r>
              <a:rPr lang="ca-ES" dirty="0">
                <a:solidFill>
                  <a:schemeClr val="tx1"/>
                </a:solidFill>
              </a:rPr>
              <a:t>Encoratjar la mobilitat nacional i la mobilitat internacional dels aprenents;</a:t>
            </a:r>
          </a:p>
          <a:p>
            <a:pPr lvl="1" algn="just">
              <a:lnSpc>
                <a:spcPct val="90000"/>
              </a:lnSpc>
            </a:pPr>
            <a:r>
              <a:rPr lang="ca-ES" dirty="0">
                <a:solidFill>
                  <a:schemeClr val="tx1"/>
                </a:solidFill>
              </a:rPr>
              <a:t>Avaluar les competències adquirides pels aprenents.</a:t>
            </a:r>
            <a:endParaRPr lang="ca-ES" sz="1800" dirty="0">
              <a:solidFill>
                <a:schemeClr val="tx1"/>
              </a:solidFill>
            </a:endParaRPr>
          </a:p>
        </p:txBody>
      </p:sp>
      <p:pic>
        <p:nvPicPr>
          <p:cNvPr id="16386" name="Picture 2" descr="Collectif Apprentissage – les 5 CFA des P.-O. se regroupent">
            <a:extLst>
              <a:ext uri="{FF2B5EF4-FFF2-40B4-BE49-F238E27FC236}">
                <a16:creationId xmlns:a16="http://schemas.microsoft.com/office/drawing/2014/main" id="{63A3EB1F-4EAD-0A40-9D6D-54C238927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6035" y="2479404"/>
            <a:ext cx="3145536" cy="1899191"/>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9A6F048D-6362-46DB-8E57-DF82CBC53770}"/>
              </a:ext>
            </a:extLst>
          </p:cNvPr>
          <p:cNvSpPr txBox="1">
            <a:spLocks/>
          </p:cNvSpPr>
          <p:nvPr/>
        </p:nvSpPr>
        <p:spPr>
          <a:xfrm>
            <a:off x="675778" y="310581"/>
            <a:ext cx="8596668" cy="73435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a-ES" b="1" dirty="0"/>
              <a:t>Organització de l'aprenentatge</a:t>
            </a:r>
            <a:endParaRPr lang="ca-ES" dirty="0"/>
          </a:p>
        </p:txBody>
      </p:sp>
    </p:spTree>
    <p:extLst>
      <p:ext uri="{BB962C8B-B14F-4D97-AF65-F5344CB8AC3E}">
        <p14:creationId xmlns:p14="http://schemas.microsoft.com/office/powerpoint/2010/main" val="378836490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nSpc>
                <a:spcPct val="90000"/>
              </a:lnSpc>
            </a:pPr>
            <a:r>
              <a:rPr lang="ca-ES" sz="4200" b="1" u="sng" dirty="0"/>
              <a:t>Part 1 </a:t>
            </a:r>
            <a:r>
              <a:rPr lang="ca-ES" sz="4200" dirty="0"/>
              <a:t>Concertació del contracte d'aprenentatge</a:t>
            </a:r>
            <a:endParaRPr lang="ca-ES" sz="4200" kern="1200" dirty="0">
              <a:solidFill>
                <a:schemeClr val="accent1"/>
              </a:solidFill>
            </a:endParaRPr>
          </a:p>
        </p:txBody>
      </p:sp>
      <p:pic>
        <p:nvPicPr>
          <p:cNvPr id="7" name="Graphic 6" descr="Poignée de main">
            <a:extLst>
              <a:ext uri="{FF2B5EF4-FFF2-40B4-BE49-F238E27FC236}">
                <a16:creationId xmlns:a16="http://schemas.microsoft.com/office/drawing/2014/main" id="{32410C98-FE26-4C6C-9480-DCDA8ED3B4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21308061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ca-ES" sz="3600" b="1" dirty="0"/>
              <a:t>Definició jurídica del contracte d'aprenentatge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429001" y="2076704"/>
            <a:ext cx="6171268" cy="4317999"/>
          </a:xfrm>
        </p:spPr>
        <p:txBody>
          <a:bodyPr vert="horz" lIns="91440" tIns="45720" rIns="91440" bIns="45720" rtlCol="0">
            <a:normAutofit fontScale="85000" lnSpcReduction="10000"/>
          </a:bodyPr>
          <a:lstStyle/>
          <a:p>
            <a:pPr algn="just">
              <a:lnSpc>
                <a:spcPct val="120000"/>
              </a:lnSpc>
              <a:buFont typeface="Wingdings 3" charset="2"/>
              <a:buChar char=""/>
            </a:pPr>
            <a:r>
              <a:rPr lang="es-ES" sz="2400" dirty="0">
                <a:solidFill>
                  <a:schemeClr val="tx1"/>
                </a:solidFill>
              </a:rPr>
              <a:t> </a:t>
            </a:r>
            <a:r>
              <a:rPr lang="ca-ES" sz="2400" dirty="0">
                <a:solidFill>
                  <a:schemeClr val="tx1"/>
                </a:solidFill>
              </a:rPr>
              <a:t>"El contracte d'aprenentatge és un tipus particular de contracte de treball entre un </a:t>
            </a:r>
            <a:r>
              <a:rPr lang="ca-ES" sz="2400" b="1" dirty="0">
                <a:solidFill>
                  <a:schemeClr val="tx1"/>
                </a:solidFill>
              </a:rPr>
              <a:t>aprenent</a:t>
            </a:r>
            <a:r>
              <a:rPr lang="ca-ES" sz="2400" dirty="0">
                <a:solidFill>
                  <a:schemeClr val="tx1"/>
                </a:solidFill>
              </a:rPr>
              <a:t> o el seu representant legal i un </a:t>
            </a:r>
            <a:r>
              <a:rPr lang="ca-ES" sz="2400" b="1" dirty="0">
                <a:solidFill>
                  <a:schemeClr val="tx1"/>
                </a:solidFill>
              </a:rPr>
              <a:t>ocupador</a:t>
            </a:r>
            <a:r>
              <a:rPr lang="ca-ES" sz="2400" dirty="0">
                <a:solidFill>
                  <a:schemeClr val="tx1"/>
                </a:solidFill>
              </a:rPr>
              <a:t> (...)" (</a:t>
            </a:r>
            <a:r>
              <a:rPr lang="fr-FR" sz="2400" i="1" dirty="0">
                <a:solidFill>
                  <a:schemeClr val="tx1"/>
                </a:solidFill>
              </a:rPr>
              <a:t>Code du travail</a:t>
            </a:r>
            <a:r>
              <a:rPr lang="ca-ES" sz="2400" dirty="0">
                <a:solidFill>
                  <a:schemeClr val="tx1"/>
                </a:solidFill>
              </a:rPr>
              <a:t>, art. L. 6221-1)  </a:t>
            </a:r>
          </a:p>
          <a:p>
            <a:pPr algn="just">
              <a:lnSpc>
                <a:spcPct val="120000"/>
              </a:lnSpc>
              <a:buFont typeface="Wingdings 3" charset="2"/>
              <a:buChar char=""/>
            </a:pPr>
            <a:r>
              <a:rPr lang="ca-ES" sz="2400" dirty="0">
                <a:solidFill>
                  <a:schemeClr val="tx1"/>
                </a:solidFill>
              </a:rPr>
              <a:t> Perquè el contracte sigui vàlid, s'han de </a:t>
            </a:r>
            <a:r>
              <a:rPr lang="ca-ES" sz="2400" b="1" dirty="0">
                <a:solidFill>
                  <a:schemeClr val="tx1"/>
                </a:solidFill>
              </a:rPr>
              <a:t>complir certs requisits</a:t>
            </a:r>
            <a:r>
              <a:rPr lang="ca-ES" sz="2400" dirty="0">
                <a:solidFill>
                  <a:schemeClr val="tx1"/>
                </a:solidFill>
              </a:rPr>
              <a:t>:</a:t>
            </a:r>
          </a:p>
          <a:p>
            <a:pPr algn="just">
              <a:lnSpc>
                <a:spcPct val="120000"/>
              </a:lnSpc>
              <a:buFont typeface="Wingdings 3" charset="2"/>
              <a:buChar char=""/>
            </a:pPr>
            <a:r>
              <a:rPr lang="ca-ES" sz="2400" b="1" dirty="0">
                <a:solidFill>
                  <a:schemeClr val="tx1"/>
                </a:solidFill>
              </a:rPr>
              <a:t> Requisits de fons </a:t>
            </a:r>
            <a:r>
              <a:rPr lang="ca-ES" sz="2400" dirty="0">
                <a:solidFill>
                  <a:schemeClr val="tx1"/>
                </a:solidFill>
              </a:rPr>
              <a:t>(és a dir, requisits relatius a les parts contractants);</a:t>
            </a:r>
          </a:p>
          <a:p>
            <a:pPr algn="just">
              <a:lnSpc>
                <a:spcPct val="120000"/>
              </a:lnSpc>
              <a:buFont typeface="Wingdings 3" charset="2"/>
              <a:buChar char=""/>
            </a:pPr>
            <a:r>
              <a:rPr lang="ca-ES" sz="2400" b="1" dirty="0">
                <a:solidFill>
                  <a:schemeClr val="tx1"/>
                </a:solidFill>
              </a:rPr>
              <a:t> Requisits de forma </a:t>
            </a:r>
            <a:r>
              <a:rPr lang="ca-ES" sz="2400" dirty="0">
                <a:solidFill>
                  <a:schemeClr val="tx1"/>
                </a:solidFill>
              </a:rPr>
              <a:t>(és a dir, requisits relatius al contracte).  </a:t>
            </a:r>
          </a:p>
          <a:p>
            <a:pPr algn="just">
              <a:lnSpc>
                <a:spcPct val="120000"/>
              </a:lnSpc>
              <a:buFont typeface="Wingdings 3" charset="2"/>
              <a:buChar char=""/>
            </a:pPr>
            <a:r>
              <a:rPr lang="ca-ES" sz="2400" dirty="0">
                <a:solidFill>
                  <a:schemeClr val="tx1"/>
                </a:solidFill>
              </a:rPr>
              <a:t> En cas contrari, el contracte pot ser </a:t>
            </a:r>
            <a:r>
              <a:rPr lang="ca-ES" sz="2400" b="1" dirty="0">
                <a:solidFill>
                  <a:schemeClr val="tx1"/>
                </a:solidFill>
              </a:rPr>
              <a:t>anul·lat</a:t>
            </a:r>
            <a:r>
              <a:rPr lang="ca-ES" sz="2400" dirty="0">
                <a:solidFill>
                  <a:schemeClr val="tx1"/>
                </a:solidFill>
              </a:rPr>
              <a:t>.</a:t>
            </a:r>
          </a:p>
        </p:txBody>
      </p:sp>
    </p:spTree>
    <p:extLst>
      <p:ext uri="{BB962C8B-B14F-4D97-AF65-F5344CB8AC3E}">
        <p14:creationId xmlns:p14="http://schemas.microsoft.com/office/powerpoint/2010/main" val="36375140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5398505" y="257909"/>
            <a:ext cx="3831104" cy="1037492"/>
          </a:xfrm>
        </p:spPr>
        <p:txBody>
          <a:bodyPr vert="horz" lIns="91440" tIns="45720" rIns="91440" bIns="45720" rtlCol="0" anchor="t">
            <a:normAutofit/>
          </a:bodyPr>
          <a:lstStyle/>
          <a:p>
            <a:pPr algn="ctr">
              <a:lnSpc>
                <a:spcPct val="90000"/>
              </a:lnSpc>
            </a:pPr>
            <a:r>
              <a:rPr lang="es-ES" sz="2800" b="1" dirty="0"/>
              <a:t> </a:t>
            </a:r>
            <a:r>
              <a:rPr lang="ca-ES" sz="2800" b="1" dirty="0"/>
              <a:t>Requisits de fons pel que fa a l'aprenent</a:t>
            </a:r>
          </a:p>
        </p:txBody>
      </p:sp>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4677772" y="1456179"/>
            <a:ext cx="4987669" cy="4986445"/>
          </a:xfrm>
        </p:spPr>
        <p:txBody>
          <a:bodyPr vert="horz" lIns="91440" tIns="45720" rIns="91440" bIns="45720" rtlCol="0">
            <a:normAutofit/>
          </a:bodyPr>
          <a:lstStyle/>
          <a:p>
            <a:pPr marL="285750" indent="-285750" algn="just">
              <a:lnSpc>
                <a:spcPct val="90000"/>
              </a:lnSpc>
              <a:buFont typeface="Wingdings 3" charset="2"/>
              <a:buChar char=""/>
            </a:pPr>
            <a:r>
              <a:rPr lang="ca-ES" sz="1600" b="1" dirty="0">
                <a:solidFill>
                  <a:schemeClr val="tx1"/>
                </a:solidFill>
              </a:rPr>
              <a:t>Edat</a:t>
            </a:r>
            <a:r>
              <a:rPr lang="ca-ES" sz="1600" dirty="0">
                <a:solidFill>
                  <a:schemeClr val="tx1"/>
                </a:solidFill>
              </a:rPr>
              <a:t>: entre 16 i 29 anys ja complerts el dia de la concertació del contracte (</a:t>
            </a:r>
            <a:r>
              <a:rPr lang="fr-FR" sz="1600" i="1" dirty="0">
                <a:solidFill>
                  <a:schemeClr val="tx1"/>
                </a:solidFill>
              </a:rPr>
              <a:t>Code du travail</a:t>
            </a:r>
            <a:r>
              <a:rPr lang="ca-ES" sz="1600" i="1" dirty="0">
                <a:solidFill>
                  <a:schemeClr val="tx1"/>
                </a:solidFill>
              </a:rPr>
              <a:t>, </a:t>
            </a:r>
            <a:r>
              <a:rPr lang="ca-ES" sz="1600" dirty="0">
                <a:solidFill>
                  <a:schemeClr val="tx1"/>
                </a:solidFill>
              </a:rPr>
              <a:t>art. L. 6222-1, par. 1).</a:t>
            </a:r>
          </a:p>
          <a:p>
            <a:pPr marL="742950" lvl="1" indent="-285750" algn="just">
              <a:lnSpc>
                <a:spcPct val="90000"/>
              </a:lnSpc>
              <a:buFont typeface="Wingdings 3" charset="2"/>
              <a:buChar char=""/>
            </a:pPr>
            <a:r>
              <a:rPr lang="ca-ES" dirty="0">
                <a:solidFill>
                  <a:schemeClr val="tx1"/>
                </a:solidFill>
              </a:rPr>
              <a:t>Alerta, hi ha certes </a:t>
            </a:r>
            <a:r>
              <a:rPr lang="ca-ES" b="1" dirty="0">
                <a:solidFill>
                  <a:schemeClr val="tx1"/>
                </a:solidFill>
              </a:rPr>
              <a:t>exempcions</a:t>
            </a:r>
            <a:r>
              <a:rPr lang="ca-ES" dirty="0">
                <a:solidFill>
                  <a:schemeClr val="tx1"/>
                </a:solidFill>
              </a:rPr>
              <a:t>, en particular en el cas de:</a:t>
            </a:r>
          </a:p>
          <a:p>
            <a:pPr marL="1200150" lvl="2" indent="-285750" algn="just">
              <a:lnSpc>
                <a:spcPct val="90000"/>
              </a:lnSpc>
              <a:buFont typeface="Wingdings 3" charset="2"/>
              <a:buChar char=""/>
            </a:pPr>
            <a:r>
              <a:rPr lang="ca-ES" sz="1600" dirty="0">
                <a:solidFill>
                  <a:schemeClr val="tx1"/>
                </a:solidFill>
              </a:rPr>
              <a:t>Joves de 15 anys pel cap baix, que han cursat el 1r cicle d'educació secundària francesa (fins als 15 anys);</a:t>
            </a:r>
          </a:p>
          <a:p>
            <a:pPr marL="1200150" lvl="2" indent="-285750" algn="just">
              <a:lnSpc>
                <a:spcPct val="90000"/>
              </a:lnSpc>
              <a:buFont typeface="Wingdings 3" charset="2"/>
              <a:buChar char=""/>
            </a:pPr>
            <a:r>
              <a:rPr lang="ca-ES" sz="1600" dirty="0">
                <a:solidFill>
                  <a:schemeClr val="tx1"/>
                </a:solidFill>
              </a:rPr>
              <a:t>Persones majors de 29 anys, que posseeixen la condició de treballador discapacitat o d'esportista d’alt nivell.</a:t>
            </a:r>
          </a:p>
          <a:p>
            <a:pPr marL="285750" indent="-285750" algn="just">
              <a:lnSpc>
                <a:spcPct val="90000"/>
              </a:lnSpc>
              <a:buFont typeface="Wingdings 3" charset="2"/>
              <a:buChar char=""/>
            </a:pPr>
            <a:r>
              <a:rPr lang="ca-ES" sz="1600" b="1" dirty="0">
                <a:solidFill>
                  <a:schemeClr val="tx1"/>
                </a:solidFill>
              </a:rPr>
              <a:t>Capacitat civil</a:t>
            </a:r>
            <a:r>
              <a:rPr lang="ca-ES" sz="1600" dirty="0">
                <a:solidFill>
                  <a:schemeClr val="tx1"/>
                </a:solidFill>
              </a:rPr>
              <a:t>: majors d'edat (18 anys) o menors autoritzats pel seu representant legal. Queden exclosos, per tant, els adults amb incapacitat jurídica (tutela, curatela, defensor judicial).</a:t>
            </a:r>
          </a:p>
          <a:p>
            <a:pPr marL="285750" indent="-285750" algn="just">
              <a:lnSpc>
                <a:spcPct val="90000"/>
              </a:lnSpc>
              <a:buFont typeface="Wingdings 3" charset="2"/>
              <a:buChar char=""/>
            </a:pPr>
            <a:r>
              <a:rPr lang="ca-ES" sz="1600" b="1" dirty="0">
                <a:solidFill>
                  <a:schemeClr val="tx1"/>
                </a:solidFill>
              </a:rPr>
              <a:t>Nacionalitat</a:t>
            </a:r>
            <a:r>
              <a:rPr lang="ca-ES" sz="1600" dirty="0">
                <a:solidFill>
                  <a:schemeClr val="tx1"/>
                </a:solidFill>
              </a:rPr>
              <a:t>: francesa o estrangera amb autorització per romandre a França (permís de residència obligatori).</a:t>
            </a:r>
          </a:p>
        </p:txBody>
      </p:sp>
      <p:pic>
        <p:nvPicPr>
          <p:cNvPr id="2050" name="Picture 2" descr="Apprenti — Wikipédia">
            <a:extLst>
              <a:ext uri="{FF2B5EF4-FFF2-40B4-BE49-F238E27FC236}">
                <a16:creationId xmlns:a16="http://schemas.microsoft.com/office/drawing/2014/main" id="{6685727A-1893-D347-93BD-AD0E828A3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02" t="1868" r="12996" b="2012"/>
          <a:stretch/>
        </p:blipFill>
        <p:spPr bwMode="auto">
          <a:xfrm>
            <a:off x="-113730" y="0"/>
            <a:ext cx="4987669" cy="686880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718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319423" y="-1"/>
            <a:ext cx="686940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D429EC3E-5F77-4E00-BF8D-496369625C77}"/>
              </a:ext>
            </a:extLst>
          </p:cNvPr>
          <p:cNvSpPr>
            <a:spLocks noGrp="1"/>
          </p:cNvSpPr>
          <p:nvPr>
            <p:ph type="ctrTitle"/>
          </p:nvPr>
        </p:nvSpPr>
        <p:spPr>
          <a:xfrm>
            <a:off x="1051085" y="381887"/>
            <a:ext cx="4467213" cy="1015659"/>
          </a:xfrm>
        </p:spPr>
        <p:txBody>
          <a:bodyPr vert="horz" lIns="91440" tIns="45720" rIns="91440" bIns="45720" rtlCol="0">
            <a:normAutofit fontScale="90000"/>
          </a:bodyPr>
          <a:lstStyle/>
          <a:p>
            <a:pPr algn="ctr"/>
            <a:r>
              <a:rPr lang="en-US" sz="2800" b="1" dirty="0"/>
              <a:t/>
            </a:r>
            <a:br>
              <a:rPr lang="en-US" sz="2800" b="1" dirty="0"/>
            </a:br>
            <a:r>
              <a:rPr lang="ca-ES" sz="3100" b="1" dirty="0"/>
              <a:t>Requisits de fons pel que fa a l'empresa</a:t>
            </a:r>
          </a:p>
        </p:txBody>
      </p:sp>
      <p:sp>
        <p:nvSpPr>
          <p:cNvPr id="8" name="Sous-titre 2">
            <a:extLst>
              <a:ext uri="{FF2B5EF4-FFF2-40B4-BE49-F238E27FC236}">
                <a16:creationId xmlns:a16="http://schemas.microsoft.com/office/drawing/2014/main" id="{22B7AED1-959F-4EDE-8477-AC5B7E84BB4E}"/>
              </a:ext>
            </a:extLst>
          </p:cNvPr>
          <p:cNvSpPr txBox="1">
            <a:spLocks/>
          </p:cNvSpPr>
          <p:nvPr/>
        </p:nvSpPr>
        <p:spPr>
          <a:xfrm>
            <a:off x="492369" y="1672986"/>
            <a:ext cx="5433646" cy="4661303"/>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pitchFamily="2" charset="2"/>
              <a:buChar char="§"/>
            </a:pPr>
            <a:r>
              <a:rPr lang="ca-ES" sz="1600" b="1" dirty="0">
                <a:solidFill>
                  <a:schemeClr val="tx1"/>
                </a:solidFill>
              </a:rPr>
              <a:t>Declaració prèvia</a:t>
            </a:r>
            <a:r>
              <a:rPr lang="ca-ES" sz="1600" dirty="0">
                <a:solidFill>
                  <a:schemeClr val="tx1"/>
                </a:solidFill>
              </a:rPr>
              <a:t>: cal que l'empresa declari a l'autoritat administrativa que pren les mesures necessàries per a l'organització de l'aprenentatge i que garanteix que l'equipament de l'empresa, les tècniques utilitzades i les condicions de treball, salut i seguretat permeten una formació satisfactòria (</a:t>
            </a:r>
            <a:r>
              <a:rPr lang="fr-FR" sz="1600" i="1" dirty="0">
                <a:solidFill>
                  <a:schemeClr val="tx1"/>
                </a:solidFill>
              </a:rPr>
              <a:t>Code du travail</a:t>
            </a:r>
            <a:r>
              <a:rPr lang="ca-ES" sz="1600" dirty="0">
                <a:solidFill>
                  <a:schemeClr val="tx1"/>
                </a:solidFill>
              </a:rPr>
              <a:t>, art. L. 6223-1, par. 1).</a:t>
            </a:r>
          </a:p>
          <a:p>
            <a:pPr marL="742950" lvl="1" indent="-285750" algn="just">
              <a:lnSpc>
                <a:spcPct val="90000"/>
              </a:lnSpc>
              <a:buFont typeface="Wingdings" pitchFamily="2" charset="2"/>
              <a:buChar char="§"/>
            </a:pPr>
            <a:r>
              <a:rPr lang="ca-ES" dirty="0">
                <a:solidFill>
                  <a:schemeClr val="tx1"/>
                </a:solidFill>
              </a:rPr>
              <a:t>La declaració </a:t>
            </a:r>
            <a:r>
              <a:rPr lang="ca-ES" b="1" dirty="0">
                <a:solidFill>
                  <a:schemeClr val="tx1"/>
                </a:solidFill>
              </a:rPr>
              <a:t>perd la validesa </a:t>
            </a:r>
            <a:r>
              <a:rPr lang="ca-ES" dirty="0">
                <a:solidFill>
                  <a:schemeClr val="tx1"/>
                </a:solidFill>
              </a:rPr>
              <a:t>en cas d'absència de concertació del contracte d'aprenentatge en un període de cinc anys a partir de la declaració.</a:t>
            </a:r>
          </a:p>
          <a:p>
            <a:pPr marL="742950" lvl="1" indent="-285750" algn="just">
              <a:lnSpc>
                <a:spcPct val="90000"/>
              </a:lnSpc>
              <a:buFont typeface="Wingdings" pitchFamily="2" charset="2"/>
              <a:buChar char="§"/>
            </a:pPr>
            <a:r>
              <a:rPr lang="ca-ES" dirty="0">
                <a:solidFill>
                  <a:schemeClr val="tx1"/>
                </a:solidFill>
              </a:rPr>
              <a:t>En el cas </a:t>
            </a:r>
            <a:r>
              <a:rPr lang="ca-ES" b="1" dirty="0">
                <a:solidFill>
                  <a:schemeClr val="tx1"/>
                </a:solidFill>
              </a:rPr>
              <a:t>d’inobservança </a:t>
            </a:r>
            <a:r>
              <a:rPr lang="ca-ES" dirty="0">
                <a:solidFill>
                  <a:schemeClr val="tx1"/>
                </a:solidFill>
              </a:rPr>
              <a:t>de la normativa relativa a l'aprenentatge, el prefecte departamental (a França, el representant de l'Estat) es pot oposar a la contractació d'aprenents per part de l'empresa </a:t>
            </a:r>
            <a:r>
              <a:rPr lang="ca-ES" b="0" i="0" dirty="0">
                <a:solidFill>
                  <a:srgbClr val="4D5156"/>
                </a:solidFill>
                <a:effectLst/>
              </a:rPr>
              <a:t>—</a:t>
            </a:r>
            <a:r>
              <a:rPr lang="ca-ES" dirty="0">
                <a:solidFill>
                  <a:schemeClr val="tx1"/>
                </a:solidFill>
              </a:rPr>
              <a:t>prèvia notificació de la inspecció de treball o del director de la DIRECCTE (</a:t>
            </a:r>
            <a:r>
              <a:rPr lang="fr-FR" dirty="0">
                <a:solidFill>
                  <a:schemeClr val="tx1"/>
                </a:solidFill>
              </a:rPr>
              <a:t>Direction régionale des entreprises, de la concurrence, de la consommation, du travail et de l'emploi</a:t>
            </a:r>
            <a:r>
              <a:rPr lang="ca-ES" dirty="0">
                <a:solidFill>
                  <a:schemeClr val="tx1"/>
                </a:solidFill>
              </a:rPr>
              <a:t>), que, l’1/04/2021, va esdevenir la DREETS (</a:t>
            </a:r>
            <a:r>
              <a:rPr lang="fr-FR" dirty="0">
                <a:solidFill>
                  <a:schemeClr val="tx1"/>
                </a:solidFill>
              </a:rPr>
              <a:t>Direction régionale de l'économie, de l'emploi, du travail et des solidarités</a:t>
            </a:r>
            <a:r>
              <a:rPr lang="ca-ES" dirty="0">
                <a:solidFill>
                  <a:schemeClr val="tx1"/>
                </a:solidFill>
              </a:rPr>
              <a:t>).</a:t>
            </a:r>
            <a:endParaRPr lang="ca-ES" sz="1800" i="0" dirty="0">
              <a:solidFill>
                <a:schemeClr val="tx1"/>
              </a:solidFill>
              <a:effectLst/>
            </a:endParaRPr>
          </a:p>
        </p:txBody>
      </p:sp>
    </p:spTree>
    <p:extLst>
      <p:ext uri="{BB962C8B-B14F-4D97-AF65-F5344CB8AC3E}">
        <p14:creationId xmlns:p14="http://schemas.microsoft.com/office/powerpoint/2010/main" val="30539374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fonction tutorale du &quot;maître d'apprentissage&quot; dans l'entreprise -  Alternance Professionnelle">
            <a:extLst>
              <a:ext uri="{FF2B5EF4-FFF2-40B4-BE49-F238E27FC236}">
                <a16:creationId xmlns:a16="http://schemas.microsoft.com/office/drawing/2014/main" id="{B62B41A8-59E4-AC4F-BF44-BF231E3BA135}"/>
              </a:ext>
            </a:extLst>
          </p:cNvPr>
          <p:cNvPicPr>
            <a:picLocks noChangeAspect="1" noChangeArrowheads="1"/>
          </p:cNvPicPr>
          <p:nvPr/>
        </p:nvPicPr>
        <p:blipFill rotWithShape="1">
          <a:blip r:embed="rId2">
            <a:duotone>
              <a:prstClr val="black"/>
              <a:prstClr val="white"/>
            </a:duotone>
            <a:extLst>
              <a:ext uri="{28A0092B-C50C-407E-A947-70E740481C1C}">
                <a14:useLocalDpi xmlns:a14="http://schemas.microsoft.com/office/drawing/2010/main" val="0"/>
              </a:ext>
            </a:extLst>
          </a:blip>
          <a:srcRect l="14335" r="10116" b="1"/>
          <a:stretch/>
        </p:blipFill>
        <p:spPr bwMode="auto">
          <a:xfrm>
            <a:off x="5216055" y="-1"/>
            <a:ext cx="6972769"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042476C6-EF3A-473E-AB19-E41260523421}"/>
              </a:ext>
            </a:extLst>
          </p:cNvPr>
          <p:cNvSpPr>
            <a:spLocks noGrp="1"/>
          </p:cNvSpPr>
          <p:nvPr>
            <p:ph type="ctrTitle"/>
          </p:nvPr>
        </p:nvSpPr>
        <p:spPr>
          <a:xfrm>
            <a:off x="763325" y="349587"/>
            <a:ext cx="4802588" cy="1005275"/>
          </a:xfrm>
        </p:spPr>
        <p:txBody>
          <a:bodyPr vert="horz" lIns="91440" tIns="45720" rIns="91440" bIns="45720" rtlCol="0">
            <a:normAutofit/>
          </a:bodyPr>
          <a:lstStyle/>
          <a:p>
            <a:pPr algn="ctr"/>
            <a:r>
              <a:rPr lang="ca-ES" sz="2800" b="1" dirty="0"/>
              <a:t>Requisits de fons pel que fa a l'empresa</a:t>
            </a:r>
          </a:p>
        </p:txBody>
      </p:sp>
      <p:sp>
        <p:nvSpPr>
          <p:cNvPr id="10" name="Sous-titre 2">
            <a:extLst>
              <a:ext uri="{FF2B5EF4-FFF2-40B4-BE49-F238E27FC236}">
                <a16:creationId xmlns:a16="http://schemas.microsoft.com/office/drawing/2014/main" id="{E0E97B96-9070-4229-BA9E-33493A22C757}"/>
              </a:ext>
            </a:extLst>
          </p:cNvPr>
          <p:cNvSpPr>
            <a:spLocks noGrp="1"/>
          </p:cNvSpPr>
          <p:nvPr>
            <p:ph type="subTitle" idx="1"/>
          </p:nvPr>
        </p:nvSpPr>
        <p:spPr>
          <a:xfrm>
            <a:off x="631868" y="1725659"/>
            <a:ext cx="5266992" cy="4573541"/>
          </a:xfrm>
        </p:spPr>
        <p:txBody>
          <a:bodyPr vert="horz" lIns="91440" tIns="45720" rIns="91440" bIns="45720" rtlCol="0">
            <a:noAutofit/>
          </a:bodyPr>
          <a:lstStyle/>
          <a:p>
            <a:pPr marL="285750" indent="-285750" algn="just">
              <a:lnSpc>
                <a:spcPct val="90000"/>
              </a:lnSpc>
              <a:buFont typeface="Wingdings" pitchFamily="2" charset="2"/>
              <a:buChar char="§"/>
            </a:pPr>
            <a:r>
              <a:rPr lang="ca-ES" sz="1600" b="1" dirty="0">
                <a:solidFill>
                  <a:schemeClr val="tx1"/>
                </a:solidFill>
              </a:rPr>
              <a:t>Designació del mestre d'aprenentatge</a:t>
            </a:r>
            <a:r>
              <a:rPr lang="ca-ES" sz="1600" dirty="0">
                <a:solidFill>
                  <a:schemeClr val="tx1"/>
                </a:solidFill>
              </a:rPr>
              <a:t>: es tracta de la persona orquestra de l'aprenentatge, és responsable de la formació de l'aprenent i assumeix la funció de tutor (</a:t>
            </a:r>
            <a:r>
              <a:rPr lang="fr-FR" sz="1600" i="1" dirty="0">
                <a:solidFill>
                  <a:schemeClr val="tx1"/>
                </a:solidFill>
              </a:rPr>
              <a:t>Code du travail</a:t>
            </a:r>
            <a:r>
              <a:rPr lang="ca-ES" sz="1600" dirty="0">
                <a:solidFill>
                  <a:schemeClr val="tx1"/>
                </a:solidFill>
              </a:rPr>
              <a:t>, art. L. 6223-5).</a:t>
            </a:r>
          </a:p>
          <a:p>
            <a:pPr marL="742950" lvl="1" indent="-285750" algn="just">
              <a:lnSpc>
                <a:spcPct val="90000"/>
              </a:lnSpc>
              <a:buFont typeface="Wingdings" pitchFamily="2" charset="2"/>
              <a:buChar char="§"/>
            </a:pPr>
            <a:r>
              <a:rPr lang="ca-ES" sz="1400" b="1" dirty="0">
                <a:solidFill>
                  <a:schemeClr val="tx1"/>
                </a:solidFill>
              </a:rPr>
              <a:t>El mestre d'aprenentatge ha de ser assalariat de l'empresa</a:t>
            </a:r>
            <a:r>
              <a:rPr lang="ca-ES" sz="1400" dirty="0">
                <a:solidFill>
                  <a:schemeClr val="tx1"/>
                </a:solidFill>
              </a:rPr>
              <a:t>, voluntari, major d'edat i oferir absoluta garantia de moralitat.</a:t>
            </a:r>
          </a:p>
          <a:p>
            <a:pPr marL="742950" lvl="1" indent="-285750" algn="just">
              <a:lnSpc>
                <a:spcPct val="90000"/>
              </a:lnSpc>
              <a:buFont typeface="Wingdings" pitchFamily="2" charset="2"/>
              <a:buChar char="§"/>
            </a:pPr>
            <a:r>
              <a:rPr lang="ca-ES" sz="1400" b="1" dirty="0">
                <a:solidFill>
                  <a:schemeClr val="tx1"/>
                </a:solidFill>
              </a:rPr>
              <a:t>El mestre d'aprenentatge ha de disposar de competències professionals</a:t>
            </a:r>
            <a:r>
              <a:rPr lang="ca-ES" sz="1400" dirty="0">
                <a:solidFill>
                  <a:schemeClr val="tx1"/>
                </a:solidFill>
              </a:rPr>
              <a:t>, és a dir, tenir un diploma o títol dins l'àmbit professional corresponent a la finalitat del diploma o títol que prepara l'aprenent, o bé un justificant de dos anys d'exercici en una activitat professional relacionada amb la qualificació que prepara l'aprenent (</a:t>
            </a:r>
            <a:r>
              <a:rPr lang="fr-FR" sz="1400" i="1" dirty="0">
                <a:solidFill>
                  <a:schemeClr val="tx1"/>
                </a:solidFill>
              </a:rPr>
              <a:t>Code du travail</a:t>
            </a:r>
            <a:r>
              <a:rPr lang="ca-ES" sz="1400" dirty="0">
                <a:solidFill>
                  <a:schemeClr val="tx1"/>
                </a:solidFill>
              </a:rPr>
              <a:t>, art. L. 6223-8-1).</a:t>
            </a:r>
          </a:p>
          <a:p>
            <a:pPr marL="285750" indent="-285750" algn="just">
              <a:lnSpc>
                <a:spcPct val="90000"/>
              </a:lnSpc>
              <a:buFont typeface="Wingdings" pitchFamily="2" charset="2"/>
              <a:buChar char="§"/>
            </a:pPr>
            <a:r>
              <a:rPr lang="ca-ES" sz="1600" dirty="0">
                <a:solidFill>
                  <a:schemeClr val="tx1"/>
                </a:solidFill>
              </a:rPr>
              <a:t>El </a:t>
            </a:r>
            <a:r>
              <a:rPr lang="ca-ES" sz="1600" b="1" dirty="0">
                <a:solidFill>
                  <a:schemeClr val="tx1"/>
                </a:solidFill>
              </a:rPr>
              <a:t>nombre màxim d'aprenents </a:t>
            </a:r>
            <a:r>
              <a:rPr lang="ca-ES" sz="1600" dirty="0">
                <a:solidFill>
                  <a:schemeClr val="tx1"/>
                </a:solidFill>
              </a:rPr>
              <a:t>que pot acollir simultàniament una empresa es limita a dos per mestre d'aprenentatge (</a:t>
            </a:r>
            <a:r>
              <a:rPr lang="fr-FR" sz="1600" i="1" dirty="0">
                <a:solidFill>
                  <a:schemeClr val="tx1"/>
                </a:solidFill>
              </a:rPr>
              <a:t>Code du travail</a:t>
            </a:r>
            <a:r>
              <a:rPr lang="ca-ES" sz="1600" dirty="0">
                <a:solidFill>
                  <a:schemeClr val="tx1"/>
                </a:solidFill>
              </a:rPr>
              <a:t>, art. R. 6223-6).</a:t>
            </a:r>
          </a:p>
        </p:txBody>
      </p:sp>
    </p:spTree>
    <p:extLst>
      <p:ext uri="{BB962C8B-B14F-4D97-AF65-F5344CB8AC3E}">
        <p14:creationId xmlns:p14="http://schemas.microsoft.com/office/powerpoint/2010/main" val="173268313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3E9D54A1-F7B8-46E5-A76B-F35A27574654}"/>
              </a:ext>
            </a:extLst>
          </p:cNvPr>
          <p:cNvSpPr>
            <a:spLocks noGrp="1"/>
          </p:cNvSpPr>
          <p:nvPr>
            <p:ph type="title"/>
          </p:nvPr>
        </p:nvSpPr>
        <p:spPr>
          <a:xfrm>
            <a:off x="2258568" y="591312"/>
            <a:ext cx="7269480" cy="1320800"/>
          </a:xfrm>
        </p:spPr>
        <p:txBody>
          <a:bodyPr>
            <a:normAutofit/>
          </a:bodyPr>
          <a:lstStyle/>
          <a:p>
            <a:pPr algn="ctr"/>
            <a:r>
              <a:rPr lang="ca-ES" b="1" dirty="0"/>
              <a:t>Requisits de forma del contracte d'aprenentatge</a:t>
            </a:r>
          </a:p>
        </p:txBody>
      </p:sp>
      <p:sp>
        <p:nvSpPr>
          <p:cNvPr id="13" name="Espace réservé du contenu 2">
            <a:extLst>
              <a:ext uri="{FF2B5EF4-FFF2-40B4-BE49-F238E27FC236}">
                <a16:creationId xmlns:a16="http://schemas.microsoft.com/office/drawing/2014/main" id="{D0F0D9E8-6D28-4DC2-9B1F-C8089DF2D288}"/>
              </a:ext>
            </a:extLst>
          </p:cNvPr>
          <p:cNvSpPr>
            <a:spLocks noGrp="1"/>
          </p:cNvSpPr>
          <p:nvPr>
            <p:ph idx="1"/>
          </p:nvPr>
        </p:nvSpPr>
        <p:spPr>
          <a:xfrm>
            <a:off x="1123189" y="2104136"/>
            <a:ext cx="10409765" cy="4616703"/>
          </a:xfrm>
        </p:spPr>
        <p:txBody>
          <a:bodyPr>
            <a:normAutofit lnSpcReduction="10000"/>
          </a:bodyPr>
          <a:lstStyle/>
          <a:p>
            <a:pPr algn="just">
              <a:lnSpc>
                <a:spcPct val="90000"/>
              </a:lnSpc>
            </a:pPr>
            <a:r>
              <a:rPr lang="ca-ES" dirty="0">
                <a:solidFill>
                  <a:schemeClr val="tx1"/>
                </a:solidFill>
              </a:rPr>
              <a:t>El contracte d'aprenentatge és un contracte </a:t>
            </a:r>
            <a:r>
              <a:rPr lang="ca-ES" b="1" dirty="0">
                <a:solidFill>
                  <a:schemeClr val="tx1"/>
                </a:solidFill>
              </a:rPr>
              <a:t>formal</a:t>
            </a:r>
            <a:r>
              <a:rPr lang="ca-ES" dirty="0">
                <a:solidFill>
                  <a:schemeClr val="tx1"/>
                </a:solidFill>
              </a:rPr>
              <a:t> (</a:t>
            </a:r>
            <a:r>
              <a:rPr lang="fr-FR" i="1" dirty="0">
                <a:solidFill>
                  <a:schemeClr val="tx1"/>
                </a:solidFill>
              </a:rPr>
              <a:t>Code du travail</a:t>
            </a:r>
            <a:r>
              <a:rPr lang="ca-ES" dirty="0">
                <a:solidFill>
                  <a:schemeClr val="tx1"/>
                </a:solidFill>
              </a:rPr>
              <a:t>, art. L. 6222-4)</a:t>
            </a:r>
          </a:p>
          <a:p>
            <a:pPr algn="just">
              <a:lnSpc>
                <a:spcPct val="90000"/>
              </a:lnSpc>
            </a:pPr>
            <a:r>
              <a:rPr lang="ca-ES" dirty="0">
                <a:solidFill>
                  <a:schemeClr val="tx1"/>
                </a:solidFill>
              </a:rPr>
              <a:t>El contracte d'aprenentatge és un contracte </a:t>
            </a:r>
            <a:r>
              <a:rPr lang="ca-ES" b="1" dirty="0">
                <a:solidFill>
                  <a:schemeClr val="tx1"/>
                </a:solidFill>
              </a:rPr>
              <a:t>escrit</a:t>
            </a:r>
            <a:r>
              <a:rPr lang="ca-ES" dirty="0">
                <a:solidFill>
                  <a:schemeClr val="tx1"/>
                </a:solidFill>
              </a:rPr>
              <a:t> (</a:t>
            </a:r>
            <a:r>
              <a:rPr lang="fr-FR" i="1" dirty="0">
                <a:solidFill>
                  <a:schemeClr val="tx1"/>
                </a:solidFill>
              </a:rPr>
              <a:t>Code du travail</a:t>
            </a:r>
            <a:r>
              <a:rPr lang="ca-ES" dirty="0">
                <a:solidFill>
                  <a:schemeClr val="tx1"/>
                </a:solidFill>
              </a:rPr>
              <a:t>, art. R. 6222-2, par. 1).</a:t>
            </a:r>
          </a:p>
          <a:p>
            <a:pPr algn="just">
              <a:lnSpc>
                <a:spcPct val="90000"/>
              </a:lnSpc>
            </a:pPr>
            <a:r>
              <a:rPr lang="ca-ES" dirty="0">
                <a:solidFill>
                  <a:schemeClr val="tx1"/>
                </a:solidFill>
              </a:rPr>
              <a:t>L'absència de concertació d'un contracte d'aprenentatge per escrit comporta la seva </a:t>
            </a:r>
            <a:r>
              <a:rPr lang="ca-ES" b="1" dirty="0">
                <a:solidFill>
                  <a:schemeClr val="tx1"/>
                </a:solidFill>
              </a:rPr>
              <a:t>nul·litat </a:t>
            </a:r>
            <a:r>
              <a:rPr lang="ca-ES" dirty="0">
                <a:solidFill>
                  <a:schemeClr val="tx1"/>
                </a:solidFill>
              </a:rPr>
              <a:t>(Soc., 13 de des. 2007, n° 06-45.343; Soc., 9 de des. 2010, n° 09-42.655).</a:t>
            </a:r>
          </a:p>
          <a:p>
            <a:pPr algn="just">
              <a:lnSpc>
                <a:spcPct val="90000"/>
              </a:lnSpc>
            </a:pPr>
            <a:r>
              <a:rPr lang="ca-ES" b="1" dirty="0">
                <a:solidFill>
                  <a:schemeClr val="tx1"/>
                </a:solidFill>
              </a:rPr>
              <a:t>Informació obligatòria </a:t>
            </a:r>
            <a:r>
              <a:rPr lang="ca-ES" dirty="0">
                <a:solidFill>
                  <a:schemeClr val="tx1"/>
                </a:solidFill>
              </a:rPr>
              <a:t>que cal que figuri al contracte d'aprenentatge (</a:t>
            </a:r>
            <a:r>
              <a:rPr lang="fr-FR" i="1" dirty="0">
                <a:solidFill>
                  <a:schemeClr val="tx1"/>
                </a:solidFill>
              </a:rPr>
              <a:t>Code du travail</a:t>
            </a:r>
            <a:r>
              <a:rPr lang="ca-ES" dirty="0">
                <a:solidFill>
                  <a:schemeClr val="tx1"/>
                </a:solidFill>
              </a:rPr>
              <a:t>, art. L. 6222-4 i R. 6222-5):</a:t>
            </a:r>
          </a:p>
          <a:p>
            <a:pPr lvl="1" algn="just">
              <a:lnSpc>
                <a:spcPct val="90000"/>
              </a:lnSpc>
            </a:pPr>
            <a:r>
              <a:rPr lang="ca-ES" sz="1800" dirty="0">
                <a:solidFill>
                  <a:schemeClr val="tx1"/>
                </a:solidFill>
              </a:rPr>
              <a:t>Nom i cognoms de l'ocupador o nom de l'empresa;</a:t>
            </a:r>
          </a:p>
          <a:p>
            <a:pPr lvl="1" algn="just">
              <a:lnSpc>
                <a:spcPct val="90000"/>
              </a:lnSpc>
            </a:pPr>
            <a:r>
              <a:rPr lang="ca-ES" sz="1800" dirty="0">
                <a:solidFill>
                  <a:schemeClr val="tx1"/>
                </a:solidFill>
              </a:rPr>
              <a:t>Nombre d'empleats de l'empresa;</a:t>
            </a:r>
          </a:p>
          <a:p>
            <a:pPr lvl="1" algn="just">
              <a:lnSpc>
                <a:spcPct val="90000"/>
              </a:lnSpc>
            </a:pPr>
            <a:r>
              <a:rPr lang="ca-ES" sz="1800" dirty="0">
                <a:solidFill>
                  <a:schemeClr val="tx1"/>
                </a:solidFill>
              </a:rPr>
              <a:t>Diploma o títol que prepara l'aprenent;</a:t>
            </a:r>
          </a:p>
          <a:p>
            <a:pPr lvl="1" algn="just">
              <a:lnSpc>
                <a:spcPct val="90000"/>
              </a:lnSpc>
            </a:pPr>
            <a:r>
              <a:rPr lang="ca-ES" sz="1800" dirty="0">
                <a:solidFill>
                  <a:schemeClr val="tx1"/>
                </a:solidFill>
              </a:rPr>
              <a:t>Nom, cognoms i data de naixement del mestre d'aprenentatge;</a:t>
            </a:r>
          </a:p>
          <a:p>
            <a:pPr lvl="1" algn="just">
              <a:lnSpc>
                <a:spcPct val="90000"/>
              </a:lnSpc>
            </a:pPr>
            <a:r>
              <a:rPr lang="ca-ES" sz="1800" dirty="0">
                <a:solidFill>
                  <a:schemeClr val="tx1"/>
                </a:solidFill>
              </a:rPr>
              <a:t>Certificació de l'ocupador que acrediti que el mestre d'aprenentatge compleix amb els requisits de competència professional;</a:t>
            </a:r>
          </a:p>
          <a:p>
            <a:pPr lvl="1" algn="just">
              <a:lnSpc>
                <a:spcPct val="90000"/>
              </a:lnSpc>
            </a:pPr>
            <a:r>
              <a:rPr lang="ca-ES" sz="1800" dirty="0">
                <a:solidFill>
                  <a:schemeClr val="tx1"/>
                </a:solidFill>
              </a:rPr>
              <a:t>Fixació de la data d'inici de l'aprenentatge, que ha d’estar dins els tres primers mesos a partir de l'inici del cicle del centre de formació.</a:t>
            </a:r>
          </a:p>
        </p:txBody>
      </p:sp>
    </p:spTree>
    <p:extLst>
      <p:ext uri="{BB962C8B-B14F-4D97-AF65-F5344CB8AC3E}">
        <p14:creationId xmlns:p14="http://schemas.microsoft.com/office/powerpoint/2010/main" val="241956011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4FFEE1E8-1BC3-4074-A378-CD18B278F2F9}"/>
              </a:ext>
            </a:extLst>
          </p:cNvPr>
          <p:cNvSpPr>
            <a:spLocks noGrp="1"/>
          </p:cNvSpPr>
          <p:nvPr>
            <p:ph type="title"/>
          </p:nvPr>
        </p:nvSpPr>
        <p:spPr>
          <a:xfrm>
            <a:off x="1818134" y="304801"/>
            <a:ext cx="8596668" cy="1320800"/>
          </a:xfrm>
        </p:spPr>
        <p:txBody>
          <a:bodyPr>
            <a:normAutofit/>
          </a:bodyPr>
          <a:lstStyle/>
          <a:p>
            <a:pPr algn="ctr"/>
            <a:r>
              <a:rPr lang="ca-ES" b="1" dirty="0"/>
              <a:t>Requisits de forma del contracte d'aprenentatge</a:t>
            </a:r>
          </a:p>
        </p:txBody>
      </p:sp>
      <p:sp>
        <p:nvSpPr>
          <p:cNvPr id="13" name="Espace réservé du contenu 2">
            <a:extLst>
              <a:ext uri="{FF2B5EF4-FFF2-40B4-BE49-F238E27FC236}">
                <a16:creationId xmlns:a16="http://schemas.microsoft.com/office/drawing/2014/main" id="{EEC5E3B8-297D-460A-9E85-1BD5FE0ADFA7}"/>
              </a:ext>
            </a:extLst>
          </p:cNvPr>
          <p:cNvSpPr>
            <a:spLocks noGrp="1"/>
          </p:cNvSpPr>
          <p:nvPr>
            <p:ph idx="1"/>
          </p:nvPr>
        </p:nvSpPr>
        <p:spPr>
          <a:xfrm>
            <a:off x="1333502" y="1735329"/>
            <a:ext cx="9877042" cy="5012944"/>
          </a:xfrm>
        </p:spPr>
        <p:txBody>
          <a:bodyPr>
            <a:normAutofit/>
          </a:bodyPr>
          <a:lstStyle/>
          <a:p>
            <a:pPr algn="just">
              <a:lnSpc>
                <a:spcPct val="90000"/>
              </a:lnSpc>
            </a:pPr>
            <a:r>
              <a:rPr lang="ca-ES" dirty="0">
                <a:solidFill>
                  <a:schemeClr val="tx1"/>
                </a:solidFill>
              </a:rPr>
              <a:t>El contracte d'aprenentatge ha de ser </a:t>
            </a:r>
            <a:r>
              <a:rPr lang="ca-ES" b="1" dirty="0">
                <a:solidFill>
                  <a:schemeClr val="tx1"/>
                </a:solidFill>
              </a:rPr>
              <a:t>registrat</a:t>
            </a:r>
            <a:r>
              <a:rPr lang="ca-ES" dirty="0">
                <a:solidFill>
                  <a:schemeClr val="tx1"/>
                </a:solidFill>
              </a:rPr>
              <a:t> (</a:t>
            </a:r>
            <a:r>
              <a:rPr lang="fr-FR" i="1" dirty="0">
                <a:solidFill>
                  <a:schemeClr val="tx1"/>
                </a:solidFill>
              </a:rPr>
              <a:t>Code du travail</a:t>
            </a:r>
            <a:r>
              <a:rPr lang="ca-ES" dirty="0">
                <a:solidFill>
                  <a:schemeClr val="tx1"/>
                </a:solidFill>
              </a:rPr>
              <a:t>, art. L. 6224-1).</a:t>
            </a:r>
          </a:p>
          <a:p>
            <a:pPr algn="just">
              <a:lnSpc>
                <a:spcPct val="90000"/>
              </a:lnSpc>
            </a:pPr>
            <a:r>
              <a:rPr lang="ca-ES" dirty="0">
                <a:solidFill>
                  <a:schemeClr val="tx1"/>
                </a:solidFill>
              </a:rPr>
              <a:t>El registre del contracte permet a l'empresa </a:t>
            </a:r>
            <a:r>
              <a:rPr lang="ca-ES" b="1" dirty="0">
                <a:solidFill>
                  <a:schemeClr val="tx1"/>
                </a:solidFill>
              </a:rPr>
              <a:t>obtenir l'ajut econòmic </a:t>
            </a:r>
            <a:r>
              <a:rPr lang="ca-ES" dirty="0">
                <a:solidFill>
                  <a:schemeClr val="tx1"/>
                </a:solidFill>
              </a:rPr>
              <a:t>que acompanya la concertació del contracte d'aprenentatge.</a:t>
            </a:r>
          </a:p>
          <a:p>
            <a:pPr algn="just">
              <a:lnSpc>
                <a:spcPct val="90000"/>
              </a:lnSpc>
            </a:pPr>
            <a:r>
              <a:rPr lang="ca-ES" dirty="0">
                <a:solidFill>
                  <a:schemeClr val="tx1"/>
                </a:solidFill>
              </a:rPr>
              <a:t>Dins els </a:t>
            </a:r>
            <a:r>
              <a:rPr lang="ca-ES" b="1" dirty="0">
                <a:solidFill>
                  <a:schemeClr val="tx1"/>
                </a:solidFill>
              </a:rPr>
              <a:t>cinc dies hàbils </a:t>
            </a:r>
            <a:r>
              <a:rPr lang="ca-ES" dirty="0">
                <a:solidFill>
                  <a:schemeClr val="tx1"/>
                </a:solidFill>
              </a:rPr>
              <a:t>següents a l'inici de l'execució del contracte d'aprenentatge, l'empresari transmet aquest contracte a l’Operador de Competències.</a:t>
            </a:r>
          </a:p>
          <a:p>
            <a:pPr algn="just">
              <a:lnSpc>
                <a:spcPct val="90000"/>
              </a:lnSpc>
            </a:pPr>
            <a:r>
              <a:rPr lang="ca-ES" dirty="0">
                <a:solidFill>
                  <a:schemeClr val="tx1"/>
                </a:solidFill>
              </a:rPr>
              <a:t>L’</a:t>
            </a:r>
            <a:r>
              <a:rPr lang="ca-ES" b="1" dirty="0">
                <a:solidFill>
                  <a:schemeClr val="tx1"/>
                </a:solidFill>
              </a:rPr>
              <a:t>Operador de Competències </a:t>
            </a:r>
            <a:r>
              <a:rPr lang="ca-ES" dirty="0">
                <a:solidFill>
                  <a:schemeClr val="tx1"/>
                </a:solidFill>
              </a:rPr>
              <a:t>(OPCO), creat per la llei del 5 de setembre de 2018, va substituir, des de l'1 de gener de 2019, als Organismes Paritaris Recaptadors Acreditats (OPCA). S'encarrega de finançar la formació professional dual, d'afavorir la transició professional dels empleats i d'acompanyar petites empreses i empleats vers la formació.</a:t>
            </a:r>
          </a:p>
          <a:p>
            <a:pPr algn="just">
              <a:lnSpc>
                <a:spcPct val="90000"/>
              </a:lnSpc>
            </a:pPr>
            <a:r>
              <a:rPr lang="ca-ES" dirty="0">
                <a:solidFill>
                  <a:schemeClr val="tx1"/>
                </a:solidFill>
              </a:rPr>
              <a:t>Existeixen 11 Operadors de Competències a França que representen tots els sectors professionals. Totes les empreses estan vinculades a un determinat Operador de Competències segons la seva activitat.</a:t>
            </a:r>
          </a:p>
          <a:p>
            <a:pPr algn="just">
              <a:lnSpc>
                <a:spcPct val="90000"/>
              </a:lnSpc>
            </a:pPr>
            <a:r>
              <a:rPr lang="ca-ES" dirty="0">
                <a:solidFill>
                  <a:schemeClr val="tx1"/>
                </a:solidFill>
              </a:rPr>
              <a:t>L’Operador de Competències </a:t>
            </a:r>
            <a:r>
              <a:rPr lang="ca-ES" b="1" dirty="0">
                <a:solidFill>
                  <a:schemeClr val="tx1"/>
                </a:solidFill>
              </a:rPr>
              <a:t>es pronuncia</a:t>
            </a:r>
            <a:r>
              <a:rPr lang="ca-ES" dirty="0">
                <a:solidFill>
                  <a:schemeClr val="tx1"/>
                </a:solidFill>
              </a:rPr>
              <a:t>, en un termini de 20 dies des de la data de recepció, sobre la possible </a:t>
            </a:r>
            <a:r>
              <a:rPr lang="ca-ES" b="1" dirty="0">
                <a:solidFill>
                  <a:schemeClr val="tx1"/>
                </a:solidFill>
              </a:rPr>
              <a:t>cobertura econòmica</a:t>
            </a:r>
            <a:r>
              <a:rPr lang="ca-ES" dirty="0">
                <a:solidFill>
                  <a:schemeClr val="tx1"/>
                </a:solidFill>
              </a:rPr>
              <a:t>. Verifica el compliment dels requisits de fons i de forma del contracte d'aprenentatge. En cas d’inobservança d’un dels requisits, notifica a les parts i al Centre de Formació d'Aprenents el seu refús a finançar el contracte d'aprenentatge (</a:t>
            </a:r>
            <a:r>
              <a:rPr lang="fr-FR" i="1" dirty="0">
                <a:solidFill>
                  <a:schemeClr val="tx1"/>
                </a:solidFill>
              </a:rPr>
              <a:t>Code du travail</a:t>
            </a:r>
            <a:r>
              <a:rPr lang="ca-ES" dirty="0">
                <a:solidFill>
                  <a:schemeClr val="tx1"/>
                </a:solidFill>
              </a:rPr>
              <a:t>, art. D. 6224-2).</a:t>
            </a:r>
            <a:endParaRPr lang="ca-ES" sz="1800" dirty="0">
              <a:solidFill>
                <a:schemeClr val="tx1"/>
              </a:solidFill>
            </a:endParaRPr>
          </a:p>
        </p:txBody>
      </p:sp>
    </p:spTree>
    <p:extLst>
      <p:ext uri="{BB962C8B-B14F-4D97-AF65-F5344CB8AC3E}">
        <p14:creationId xmlns:p14="http://schemas.microsoft.com/office/powerpoint/2010/main" val="14964714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ca-ES" sz="4200" b="1" u="sng" dirty="0"/>
              <a:t>Part 2 </a:t>
            </a:r>
            <a:br>
              <a:rPr lang="ca-ES" sz="4200" b="1" u="sng" dirty="0"/>
            </a:br>
            <a:r>
              <a:rPr lang="ca-ES" sz="4200" dirty="0"/>
              <a:t>Execució del contracte d'aprenentatge</a:t>
            </a:r>
            <a:endParaRPr lang="ca-ES" sz="4200" kern="1200" dirty="0">
              <a:solidFill>
                <a:schemeClr val="accent1"/>
              </a:solidFill>
              <a:latin typeface="+mj-lt"/>
              <a:ea typeface="+mj-ea"/>
              <a:cs typeface="+mj-cs"/>
            </a:endParaRPr>
          </a:p>
        </p:txBody>
      </p:sp>
      <p:pic>
        <p:nvPicPr>
          <p:cNvPr id="16" name="Graphic 6" descr="Contrat avec un remplissage uni">
            <a:extLst>
              <a:ext uri="{FF2B5EF4-FFF2-40B4-BE49-F238E27FC236}">
                <a16:creationId xmlns:a16="http://schemas.microsoft.com/office/drawing/2014/main" id="{3B49E995-83EC-EF47-B5E7-8DC1FF1FD68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208645" y="1546154"/>
            <a:ext cx="3765692" cy="3765692"/>
          </a:xfrm>
          <a:prstGeom prst="rect">
            <a:avLst/>
          </a:prstGeom>
        </p:spPr>
      </p:pic>
    </p:spTree>
    <p:extLst>
      <p:ext uri="{BB962C8B-B14F-4D97-AF65-F5344CB8AC3E}">
        <p14:creationId xmlns:p14="http://schemas.microsoft.com/office/powerpoint/2010/main" val="262076209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513348" y="2442634"/>
            <a:ext cx="8760656" cy="1646302"/>
          </a:xfrm>
        </p:spPr>
        <p:txBody>
          <a:bodyPr/>
          <a:lstStyle/>
          <a:p>
            <a:r>
              <a:rPr lang="ca-ES" sz="4400" u="sng" dirty="0"/>
              <a:t>Presentació</a:t>
            </a:r>
            <a:br>
              <a:rPr lang="ca-ES" sz="4400" u="sng" dirty="0"/>
            </a:br>
            <a:r>
              <a:rPr lang="ca-ES" b="1" dirty="0"/>
              <a:t>Règim aplicable al contracte d'aprenentatge a França</a:t>
            </a:r>
          </a:p>
        </p:txBody>
      </p:sp>
      <p:sp>
        <p:nvSpPr>
          <p:cNvPr id="3" name="Sous-titre 2">
            <a:extLst>
              <a:ext uri="{FF2B5EF4-FFF2-40B4-BE49-F238E27FC236}">
                <a16:creationId xmlns:a16="http://schemas.microsoft.com/office/drawing/2014/main" id="{386DA310-D670-FD4F-A982-34886521A394}"/>
              </a:ext>
            </a:extLst>
          </p:cNvPr>
          <p:cNvSpPr>
            <a:spLocks noGrp="1"/>
          </p:cNvSpPr>
          <p:nvPr>
            <p:ph type="subTitle" idx="1"/>
          </p:nvPr>
        </p:nvSpPr>
        <p:spPr>
          <a:xfrm>
            <a:off x="333376" y="4241333"/>
            <a:ext cx="8940628" cy="1096899"/>
          </a:xfrm>
        </p:spPr>
        <p:txBody>
          <a:bodyPr>
            <a:normAutofit fontScale="92500" lnSpcReduction="10000"/>
          </a:bodyPr>
          <a:lstStyle/>
          <a:p>
            <a:r>
              <a:rPr lang="fr-FR" dirty="0"/>
              <a:t>Sr. Vincent BERGER</a:t>
            </a:r>
          </a:p>
          <a:p>
            <a:r>
              <a:rPr lang="ca-ES" dirty="0"/>
              <a:t>Agregat temporal de docència i recerca (A.T.E.R.) en dret privat (UPVD)</a:t>
            </a:r>
          </a:p>
          <a:p>
            <a:r>
              <a:rPr lang="fr-FR" dirty="0"/>
              <a:t>Centre du Droit Économique et du Développement Yves Serra (EA n° 4216)</a:t>
            </a:r>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3" y="2229735"/>
            <a:ext cx="2917997" cy="2917997"/>
          </a:xfrm>
          <a:prstGeom prst="rect">
            <a:avLst/>
          </a:prstGeom>
        </p:spPr>
      </p:pic>
      <p:pic>
        <p:nvPicPr>
          <p:cNvPr id="8" name="Image 7"/>
          <p:cNvPicPr>
            <a:picLocks noChangeAspect="1"/>
          </p:cNvPicPr>
          <p:nvPr/>
        </p:nvPicPr>
        <p:blipFill rotWithShape="1">
          <a:blip r:embed="rId6">
            <a:extLst>
              <a:ext uri="{28A0092B-C50C-407E-A947-70E740481C1C}">
                <a14:useLocalDpi xmlns:a14="http://schemas.microsoft.com/office/drawing/2010/main" val="0"/>
              </a:ext>
            </a:extLst>
          </a:blip>
          <a:srcRect l="49087" t="51444"/>
          <a:stretch/>
        </p:blipFill>
        <p:spPr>
          <a:xfrm>
            <a:off x="4724982" y="5388274"/>
            <a:ext cx="2739663" cy="1469726"/>
          </a:xfrm>
          <a:prstGeom prst="rect">
            <a:avLst/>
          </a:prstGeom>
        </p:spPr>
      </p:pic>
      <p:sp>
        <p:nvSpPr>
          <p:cNvPr id="9" name="ZoneTexte 8"/>
          <p:cNvSpPr txBox="1"/>
          <p:nvPr/>
        </p:nvSpPr>
        <p:spPr>
          <a:xfrm>
            <a:off x="8371559" y="5405528"/>
            <a:ext cx="3505522"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Interprétariat FR </a:t>
            </a:r>
            <a:r>
              <a:rPr kumimoji="0" lang="fr-FR"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rPr>
              <a:t>Interpretación FR </a:t>
            </a:r>
            <a:r>
              <a:rPr kumimoji="0" lang="es-ES" sz="2000" b="1" i="0" u="none" strike="noStrike" kern="1200" cap="none" spc="0" normalizeH="0" baseline="0" noProof="0" dirty="0" smtClean="0">
                <a:ln>
                  <a:noFill/>
                </a:ln>
                <a:solidFill>
                  <a:srgbClr val="4472C4"/>
                </a:solidFill>
                <a:effectLst/>
                <a:uLnTx/>
                <a:uFillTx/>
                <a:latin typeface="Arial" panose="020B0604020202020204" pitchFamily="34" charset="0"/>
                <a:ea typeface="+mn-ea"/>
                <a:cs typeface="Arial" panose="020B0604020202020204" pitchFamily="34" charset="0"/>
                <a:sym typeface="Wingdings" panose="05000000000000000000" pitchFamily="2" charset="2"/>
              </a:rPr>
              <a:t> ESP</a:t>
            </a:r>
            <a:endParaRPr kumimoji="0" lang="fr-FR"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cxnSp>
        <p:nvCxnSpPr>
          <p:cNvPr id="10" name="Connecteur droit avec flèche 9"/>
          <p:cNvCxnSpPr/>
          <p:nvPr/>
        </p:nvCxnSpPr>
        <p:spPr>
          <a:xfrm flipH="1">
            <a:off x="6822342" y="5787726"/>
            <a:ext cx="1502775" cy="116458"/>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p:cNvSpPr/>
          <p:nvPr/>
        </p:nvSpPr>
        <p:spPr>
          <a:xfrm>
            <a:off x="5585454" y="5465911"/>
            <a:ext cx="1190446" cy="1314451"/>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883466" y="5718715"/>
            <a:ext cx="422694" cy="138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513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ca-ES" sz="3600" b="1" dirty="0"/>
              <a:t>Definició jurídica del contracte d'aprenentatge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588327" y="1930401"/>
            <a:ext cx="6011941" cy="4565650"/>
          </a:xfrm>
        </p:spPr>
        <p:txBody>
          <a:bodyPr vert="horz" lIns="91440" tIns="45720" rIns="91440" bIns="45720" rtlCol="0">
            <a:normAutofit fontScale="70000" lnSpcReduction="20000"/>
          </a:bodyPr>
          <a:lstStyle/>
          <a:p>
            <a:pPr algn="just">
              <a:lnSpc>
                <a:spcPct val="120000"/>
              </a:lnSpc>
              <a:buFont typeface="Wingdings 3" charset="2"/>
              <a:buChar char=""/>
            </a:pPr>
            <a:r>
              <a:rPr lang="es-ES" sz="2400" dirty="0">
                <a:solidFill>
                  <a:schemeClr val="tx1"/>
                </a:solidFill>
              </a:rPr>
              <a:t> </a:t>
            </a:r>
            <a:r>
              <a:rPr lang="ca-ES" sz="2400" dirty="0">
                <a:solidFill>
                  <a:schemeClr val="tx1"/>
                </a:solidFill>
              </a:rPr>
              <a:t>“L’ocupador es compromet, a més del </a:t>
            </a:r>
            <a:r>
              <a:rPr lang="ca-ES" sz="2400" b="1" dirty="0">
                <a:solidFill>
                  <a:schemeClr val="tx1"/>
                </a:solidFill>
              </a:rPr>
              <a:t>pagament d'un salari</a:t>
            </a:r>
            <a:r>
              <a:rPr lang="ca-ES" sz="2400" dirty="0">
                <a:solidFill>
                  <a:schemeClr val="tx1"/>
                </a:solidFill>
              </a:rPr>
              <a:t>, a garantir a l'aprenent </a:t>
            </a:r>
            <a:r>
              <a:rPr lang="ca-ES" sz="2400" b="1" dirty="0">
                <a:solidFill>
                  <a:schemeClr val="tx1"/>
                </a:solidFill>
              </a:rPr>
              <a:t>una formació professional </a:t>
            </a:r>
            <a:r>
              <a:rPr lang="ca-ES" sz="2400" dirty="0">
                <a:solidFill>
                  <a:schemeClr val="tx1"/>
                </a:solidFill>
              </a:rPr>
              <a:t>completa, impartida en part en una empresa i en part en un Centre de Formació d'Aprenents o secció d'aprenentatge. En compensació, l'aprenent es compromet, amb vista a la seva formació, </a:t>
            </a:r>
            <a:r>
              <a:rPr lang="ca-ES" sz="2400" b="1" dirty="0">
                <a:solidFill>
                  <a:schemeClr val="tx1"/>
                </a:solidFill>
              </a:rPr>
              <a:t>a treballar per a aquest ocupador</a:t>
            </a:r>
            <a:r>
              <a:rPr lang="ca-ES" sz="2400" dirty="0">
                <a:solidFill>
                  <a:schemeClr val="tx1"/>
                </a:solidFill>
              </a:rPr>
              <a:t> durant la durada del contracte i a seguir aquesta formació” (</a:t>
            </a:r>
            <a:r>
              <a:rPr lang="fr-FR" sz="2400" i="1" dirty="0">
                <a:solidFill>
                  <a:schemeClr val="tx1"/>
                </a:solidFill>
              </a:rPr>
              <a:t>Code du travail</a:t>
            </a:r>
            <a:r>
              <a:rPr lang="ca-ES" sz="2400" dirty="0">
                <a:solidFill>
                  <a:schemeClr val="tx1"/>
                </a:solidFill>
              </a:rPr>
              <a:t>, art. L. 6221-1).  </a:t>
            </a:r>
          </a:p>
          <a:p>
            <a:pPr algn="just">
              <a:lnSpc>
                <a:spcPct val="120000"/>
              </a:lnSpc>
              <a:buFont typeface="Wingdings 3" charset="2"/>
              <a:buChar char=""/>
            </a:pPr>
            <a:r>
              <a:rPr lang="ca-ES" sz="2400" dirty="0">
                <a:solidFill>
                  <a:schemeClr val="tx1"/>
                </a:solidFill>
              </a:rPr>
              <a:t> Un cop formalitzat el contracte, sorgeixen </a:t>
            </a:r>
            <a:r>
              <a:rPr lang="ca-ES" sz="2400" b="1" dirty="0">
                <a:solidFill>
                  <a:schemeClr val="tx1"/>
                </a:solidFill>
              </a:rPr>
              <a:t>obligacions recíproques</a:t>
            </a:r>
            <a:r>
              <a:rPr lang="ca-ES" sz="2400" dirty="0">
                <a:solidFill>
                  <a:schemeClr val="tx1"/>
                </a:solidFill>
              </a:rPr>
              <a:t>:</a:t>
            </a:r>
          </a:p>
          <a:p>
            <a:pPr lvl="1" algn="just">
              <a:lnSpc>
                <a:spcPct val="120000"/>
              </a:lnSpc>
              <a:buFont typeface="Wingdings 3" charset="2"/>
              <a:buChar char=""/>
            </a:pPr>
            <a:r>
              <a:rPr lang="ca-ES" sz="2200" dirty="0">
                <a:solidFill>
                  <a:schemeClr val="tx1"/>
                </a:solidFill>
              </a:rPr>
              <a:t> </a:t>
            </a:r>
            <a:r>
              <a:rPr lang="ca-ES" sz="2300" dirty="0">
                <a:solidFill>
                  <a:schemeClr val="tx1"/>
                </a:solidFill>
              </a:rPr>
              <a:t>L'ocupador ha de formar l'aprenent i pagar un salari;</a:t>
            </a:r>
          </a:p>
          <a:p>
            <a:pPr lvl="1" algn="just">
              <a:lnSpc>
                <a:spcPct val="120000"/>
              </a:lnSpc>
              <a:buFont typeface="Wingdings 3" charset="2"/>
              <a:buChar char=""/>
            </a:pPr>
            <a:r>
              <a:rPr lang="ca-ES" sz="2300" dirty="0">
                <a:solidFill>
                  <a:schemeClr val="tx1"/>
                </a:solidFill>
              </a:rPr>
              <a:t> L'aprenent ha de treballar per a l'ocupador i seguir la formació prevista en el contracte;</a:t>
            </a:r>
            <a:endParaRPr lang="ca-ES" sz="2200" dirty="0">
              <a:solidFill>
                <a:schemeClr val="tx1"/>
              </a:solidFill>
            </a:endParaRPr>
          </a:p>
          <a:p>
            <a:pPr algn="just">
              <a:lnSpc>
                <a:spcPct val="120000"/>
              </a:lnSpc>
              <a:buFont typeface="Wingdings 3" charset="2"/>
              <a:buChar char=""/>
            </a:pPr>
            <a:r>
              <a:rPr lang="ca-ES" sz="2400" dirty="0">
                <a:solidFill>
                  <a:schemeClr val="tx1"/>
                </a:solidFill>
              </a:rPr>
              <a:t> En cas contrari, s'incorre en sancions.</a:t>
            </a:r>
          </a:p>
        </p:txBody>
      </p:sp>
    </p:spTree>
    <p:extLst>
      <p:ext uri="{BB962C8B-B14F-4D97-AF65-F5344CB8AC3E}">
        <p14:creationId xmlns:p14="http://schemas.microsoft.com/office/powerpoint/2010/main" val="38377772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8" name="Straight Connector 117">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 name="Isosceles Triangle 121">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Isosceles Triangle 125">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28" name="Rectangle 12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562102" y="609600"/>
            <a:ext cx="8596668" cy="1320800"/>
          </a:xfrm>
        </p:spPr>
        <p:txBody>
          <a:bodyPr vert="horz" lIns="91440" tIns="45720" rIns="91440" bIns="45720" rtlCol="0" anchor="t">
            <a:normAutofit/>
          </a:bodyPr>
          <a:lstStyle/>
          <a:p>
            <a:pPr algn="ctr"/>
            <a:r>
              <a:rPr lang="ca-ES" sz="3300" b="1" dirty="0"/>
              <a:t>Obligacions de l’ocupador</a:t>
            </a:r>
            <a:br>
              <a:rPr lang="ca-ES" sz="3300" b="1" dirty="0"/>
            </a:br>
            <a:r>
              <a:rPr lang="ca-ES" sz="2800" i="1" dirty="0"/>
              <a:t>Garantir la formació professional de l'aprenent</a:t>
            </a:r>
            <a:endParaRPr lang="ca-ES" sz="3300" i="1" dirty="0"/>
          </a:p>
        </p:txBody>
      </p:sp>
      <p:sp>
        <p:nvSpPr>
          <p:cNvPr id="129" name="Isosceles Triangle 128">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Sous-titre 2">
            <a:extLst>
              <a:ext uri="{FF2B5EF4-FFF2-40B4-BE49-F238E27FC236}">
                <a16:creationId xmlns:a16="http://schemas.microsoft.com/office/drawing/2014/main" id="{C80AFCEC-CDDD-114B-8BD5-161A98831249}"/>
              </a:ext>
            </a:extLst>
          </p:cNvPr>
          <p:cNvSpPr txBox="1">
            <a:spLocks/>
          </p:cNvSpPr>
          <p:nvPr/>
        </p:nvSpPr>
        <p:spPr>
          <a:xfrm>
            <a:off x="1333501" y="1930400"/>
            <a:ext cx="9602323" cy="4584700"/>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dirty="0">
                <a:solidFill>
                  <a:schemeClr val="tx1"/>
                </a:solidFill>
              </a:rPr>
              <a:t>Garantir la </a:t>
            </a:r>
            <a:r>
              <a:rPr lang="ca-ES" b="1" dirty="0">
                <a:solidFill>
                  <a:schemeClr val="tx1"/>
                </a:solidFill>
              </a:rPr>
              <a:t>formació professional completa </a:t>
            </a:r>
            <a:r>
              <a:rPr lang="ca-ES" dirty="0">
                <a:solidFill>
                  <a:schemeClr val="tx1"/>
                </a:solidFill>
              </a:rPr>
              <a:t>de l'aprenent és la seva principal obligació.</a:t>
            </a:r>
          </a:p>
          <a:p>
            <a:pPr marL="285750" indent="-285750" algn="just">
              <a:lnSpc>
                <a:spcPct val="90000"/>
              </a:lnSpc>
              <a:buFont typeface="Wingdings 3" charset="2"/>
              <a:buChar char=""/>
            </a:pPr>
            <a:r>
              <a:rPr lang="ca-ES" dirty="0">
                <a:solidFill>
                  <a:schemeClr val="tx1"/>
                </a:solidFill>
              </a:rPr>
              <a:t>Cal que la formació sigui </a:t>
            </a:r>
            <a:r>
              <a:rPr lang="ca-ES" b="1" dirty="0">
                <a:solidFill>
                  <a:schemeClr val="tx1"/>
                </a:solidFill>
              </a:rPr>
              <a:t>completa</a:t>
            </a:r>
            <a:r>
              <a:rPr lang="ca-ES" dirty="0">
                <a:solidFill>
                  <a:schemeClr val="tx1"/>
                </a:solidFill>
              </a:rPr>
              <a:t>, és a dir:</a:t>
            </a:r>
          </a:p>
          <a:p>
            <a:pPr marL="742950" lvl="1" indent="-285750" algn="just">
              <a:lnSpc>
                <a:spcPct val="90000"/>
              </a:lnSpc>
              <a:buFont typeface="Wingdings 3" charset="2"/>
              <a:buChar char=""/>
            </a:pPr>
            <a:r>
              <a:rPr lang="ca-ES" sz="1800" dirty="0">
                <a:solidFill>
                  <a:schemeClr val="tx1"/>
                </a:solidFill>
              </a:rPr>
              <a:t>Una formació lligada a </a:t>
            </a:r>
            <a:r>
              <a:rPr lang="ca-ES" sz="1800" b="1" dirty="0">
                <a:solidFill>
                  <a:schemeClr val="tx1"/>
                </a:solidFill>
              </a:rPr>
              <a:t>l'objecte de l'aprenentatge</a:t>
            </a:r>
            <a:r>
              <a:rPr lang="ca-ES" sz="1800" dirty="0">
                <a:solidFill>
                  <a:schemeClr val="tx1"/>
                </a:solidFill>
              </a:rPr>
              <a:t>: permetre a l'aprenent  </a:t>
            </a:r>
            <a:r>
              <a:rPr lang="ca-ES" sz="1800" b="1" dirty="0">
                <a:solidFill>
                  <a:schemeClr val="tx1"/>
                </a:solidFill>
              </a:rPr>
              <a:t>presentar-se a l'examen en bones condicions</a:t>
            </a:r>
            <a:r>
              <a:rPr lang="ca-ES" sz="1800" dirty="0">
                <a:solidFill>
                  <a:schemeClr val="tx1"/>
                </a:solidFill>
              </a:rPr>
              <a:t>;</a:t>
            </a:r>
          </a:p>
          <a:p>
            <a:pPr marL="742950" lvl="1" indent="-285750" algn="just">
              <a:lnSpc>
                <a:spcPct val="90000"/>
              </a:lnSpc>
              <a:buFont typeface="Wingdings 3" charset="2"/>
              <a:buChar char=""/>
            </a:pPr>
            <a:r>
              <a:rPr lang="ca-ES" sz="1800" dirty="0">
                <a:solidFill>
                  <a:schemeClr val="tx1"/>
                </a:solidFill>
              </a:rPr>
              <a:t>Una formació de conformitat amb la </a:t>
            </a:r>
            <a:r>
              <a:rPr lang="ca-ES" sz="1800" b="1" dirty="0">
                <a:solidFill>
                  <a:schemeClr val="tx1"/>
                </a:solidFill>
              </a:rPr>
              <a:t>forma d'organització </a:t>
            </a:r>
            <a:r>
              <a:rPr lang="ca-ES" sz="1800" dirty="0">
                <a:solidFill>
                  <a:schemeClr val="tx1"/>
                </a:solidFill>
              </a:rPr>
              <a:t>de l'aprenentatge: ha d’haver una </a:t>
            </a:r>
            <a:r>
              <a:rPr lang="ca-ES" sz="1800" b="1" dirty="0">
                <a:solidFill>
                  <a:schemeClr val="tx1"/>
                </a:solidFill>
              </a:rPr>
              <a:t>estreta coordinació </a:t>
            </a:r>
            <a:r>
              <a:rPr lang="ca-ES" sz="1800" dirty="0">
                <a:solidFill>
                  <a:schemeClr val="tx1"/>
                </a:solidFill>
              </a:rPr>
              <a:t>entre l'empresa i el Centre de Formació d'Aprenents.</a:t>
            </a:r>
          </a:p>
          <a:p>
            <a:pPr marL="285750" indent="-285750" algn="just">
              <a:lnSpc>
                <a:spcPct val="90000"/>
              </a:lnSpc>
              <a:buFont typeface="Wingdings 3" charset="2"/>
              <a:buChar char=""/>
            </a:pPr>
            <a:r>
              <a:rPr lang="ca-ES" dirty="0">
                <a:solidFill>
                  <a:schemeClr val="tx1"/>
                </a:solidFill>
              </a:rPr>
              <a:t>Ha de ser una </a:t>
            </a:r>
            <a:r>
              <a:rPr lang="ca-ES" b="1" dirty="0">
                <a:solidFill>
                  <a:schemeClr val="tx1"/>
                </a:solidFill>
              </a:rPr>
              <a:t>formació pràctica en empresa</a:t>
            </a:r>
            <a:r>
              <a:rPr lang="ca-ES" dirty="0">
                <a:solidFill>
                  <a:schemeClr val="tx1"/>
                </a:solidFill>
              </a:rPr>
              <a:t>:</a:t>
            </a:r>
          </a:p>
          <a:p>
            <a:pPr marL="742950" lvl="1" indent="-285750" algn="just">
              <a:lnSpc>
                <a:spcPct val="90000"/>
              </a:lnSpc>
              <a:buFont typeface="Wingdings 3" charset="2"/>
              <a:buChar char=""/>
            </a:pPr>
            <a:r>
              <a:rPr lang="ca-ES" sz="1800" dirty="0">
                <a:solidFill>
                  <a:schemeClr val="tx1"/>
                </a:solidFill>
              </a:rPr>
              <a:t>L'ocupador ha d’assignar a l'aprenent tasques o missions que permetin a aquest últim executar operacions o treballs d'acord amb una professió anual definida per acord entre el Centre de Formació d'Aprenents i l'empresa (</a:t>
            </a:r>
            <a:r>
              <a:rPr lang="fr-FR" sz="1800" i="1" dirty="0">
                <a:solidFill>
                  <a:schemeClr val="tx1"/>
                </a:solidFill>
              </a:rPr>
              <a:t>Code du travail</a:t>
            </a:r>
            <a:r>
              <a:rPr lang="ca-ES" sz="1800" dirty="0">
                <a:solidFill>
                  <a:schemeClr val="tx1"/>
                </a:solidFill>
              </a:rPr>
              <a:t>, art. L 6223-3);</a:t>
            </a:r>
          </a:p>
          <a:p>
            <a:pPr marL="742950" lvl="1" indent="-285750" algn="just">
              <a:lnSpc>
                <a:spcPct val="90000"/>
              </a:lnSpc>
              <a:buFont typeface="Wingdings 3" charset="2"/>
              <a:buChar char=""/>
            </a:pPr>
            <a:r>
              <a:rPr lang="ca-ES" sz="1800" dirty="0">
                <a:solidFill>
                  <a:schemeClr val="tx1"/>
                </a:solidFill>
              </a:rPr>
              <a:t>La formació teòrica es duu a terme al Centre de Formació d'Aprenents, que garanteix l'ensenyament corresponent a la formació prevista en el contracte.</a:t>
            </a:r>
          </a:p>
        </p:txBody>
      </p:sp>
      <p:sp>
        <p:nvSpPr>
          <p:cNvPr id="130" name="Isosceles Triangle 129">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068855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AE1816B-7D5C-4BA5-BCB2-5F86AFE06CBD}"/>
              </a:ext>
            </a:extLst>
          </p:cNvPr>
          <p:cNvSpPr>
            <a:spLocks noGrp="1"/>
          </p:cNvSpPr>
          <p:nvPr>
            <p:ph type="ctrTitle"/>
          </p:nvPr>
        </p:nvSpPr>
        <p:spPr>
          <a:xfrm>
            <a:off x="0" y="272251"/>
            <a:ext cx="10588074" cy="1031691"/>
          </a:xfrm>
        </p:spPr>
        <p:txBody>
          <a:bodyPr vert="horz" lIns="91440" tIns="45720" rIns="91440" bIns="45720" rtlCol="0" anchor="t">
            <a:normAutofit fontScale="90000"/>
          </a:bodyPr>
          <a:lstStyle/>
          <a:p>
            <a:pPr algn="ctr"/>
            <a:r>
              <a:rPr lang="ca-ES" sz="3600" b="1" dirty="0"/>
              <a:t>Obligacions de l’ocupador </a:t>
            </a:r>
            <a:br>
              <a:rPr lang="ca-ES" sz="3600" b="1" dirty="0"/>
            </a:br>
            <a:r>
              <a:rPr lang="ca-ES" sz="2800" i="1" dirty="0"/>
              <a:t>Pagament del salari (</a:t>
            </a:r>
            <a:r>
              <a:rPr lang="fr-FR" sz="2800" i="1" dirty="0"/>
              <a:t>Code du travail</a:t>
            </a:r>
            <a:r>
              <a:rPr lang="ca-ES" sz="2800" i="1" dirty="0"/>
              <a:t>, art. L. 6222-27)</a:t>
            </a:r>
            <a:endParaRPr lang="ca-ES" sz="3600" i="1" dirty="0"/>
          </a:p>
        </p:txBody>
      </p:sp>
      <p:pic>
        <p:nvPicPr>
          <p:cNvPr id="3" name="Imatge 2">
            <a:extLst>
              <a:ext uri="{FF2B5EF4-FFF2-40B4-BE49-F238E27FC236}">
                <a16:creationId xmlns:a16="http://schemas.microsoft.com/office/drawing/2014/main" id="{093484F2-3F67-4A6F-84E3-2CC18BBA566D}"/>
              </a:ext>
            </a:extLst>
          </p:cNvPr>
          <p:cNvPicPr>
            <a:picLocks noChangeAspect="1"/>
          </p:cNvPicPr>
          <p:nvPr/>
        </p:nvPicPr>
        <p:blipFill rotWithShape="1">
          <a:blip r:embed="rId2"/>
          <a:srcRect l="1067"/>
          <a:stretch/>
        </p:blipFill>
        <p:spPr>
          <a:xfrm>
            <a:off x="964096" y="1577369"/>
            <a:ext cx="8258339" cy="4806421"/>
          </a:xfrm>
          <a:prstGeom prst="rect">
            <a:avLst/>
          </a:prstGeom>
        </p:spPr>
      </p:pic>
    </p:spTree>
    <p:extLst>
      <p:ext uri="{BB962C8B-B14F-4D97-AF65-F5344CB8AC3E}">
        <p14:creationId xmlns:p14="http://schemas.microsoft.com/office/powerpoint/2010/main" val="21397622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EF7171F7-F1B8-49AB-AE27-DFE3D43A71A9}"/>
              </a:ext>
            </a:extLst>
          </p:cNvPr>
          <p:cNvSpPr>
            <a:spLocks noGrp="1"/>
          </p:cNvSpPr>
          <p:nvPr>
            <p:ph type="title"/>
          </p:nvPr>
        </p:nvSpPr>
        <p:spPr>
          <a:xfrm>
            <a:off x="1333502" y="545592"/>
            <a:ext cx="8596668" cy="1320800"/>
          </a:xfrm>
        </p:spPr>
        <p:txBody>
          <a:bodyPr vert="horz" lIns="91440" tIns="45720" rIns="91440" bIns="45720" rtlCol="0">
            <a:normAutofit/>
          </a:bodyPr>
          <a:lstStyle/>
          <a:p>
            <a:pPr algn="ctr"/>
            <a:r>
              <a:rPr lang="ca-ES" b="1" dirty="0"/>
              <a:t>Obligacions de l’ocupador </a:t>
            </a:r>
            <a:br>
              <a:rPr lang="ca-ES" b="1" dirty="0"/>
            </a:br>
            <a:r>
              <a:rPr lang="ca-ES" sz="2800" i="1" dirty="0"/>
              <a:t>Pagament del salari</a:t>
            </a:r>
            <a:endParaRPr lang="ca-ES" i="1" dirty="0"/>
          </a:p>
        </p:txBody>
      </p:sp>
      <p:sp>
        <p:nvSpPr>
          <p:cNvPr id="13" name="Espace réservé du contenu 2">
            <a:extLst>
              <a:ext uri="{FF2B5EF4-FFF2-40B4-BE49-F238E27FC236}">
                <a16:creationId xmlns:a16="http://schemas.microsoft.com/office/drawing/2014/main" id="{200CF618-2EBD-4733-998F-BEE8A983D146}"/>
              </a:ext>
            </a:extLst>
          </p:cNvPr>
          <p:cNvSpPr>
            <a:spLocks noGrp="1"/>
          </p:cNvSpPr>
          <p:nvPr>
            <p:ph idx="1"/>
          </p:nvPr>
        </p:nvSpPr>
        <p:spPr>
          <a:xfrm>
            <a:off x="1333501" y="1930400"/>
            <a:ext cx="9493825" cy="4584699"/>
          </a:xfrm>
        </p:spPr>
        <p:txBody>
          <a:bodyPr>
            <a:normAutofit fontScale="92500" lnSpcReduction="20000"/>
          </a:bodyPr>
          <a:lstStyle/>
          <a:p>
            <a:pPr algn="just"/>
            <a:r>
              <a:rPr lang="ca-ES" sz="2000" dirty="0">
                <a:solidFill>
                  <a:schemeClr val="tx1"/>
                </a:solidFill>
              </a:rPr>
              <a:t>Quan l'aprenentatge es </a:t>
            </a:r>
            <a:r>
              <a:rPr lang="ca-ES" sz="2000" b="1" dirty="0">
                <a:solidFill>
                  <a:schemeClr val="tx1"/>
                </a:solidFill>
              </a:rPr>
              <a:t>prolonga</a:t>
            </a:r>
            <a:r>
              <a:rPr lang="ca-ES" sz="2000" dirty="0">
                <a:solidFill>
                  <a:schemeClr val="tx1"/>
                </a:solidFill>
              </a:rPr>
              <a:t> (per haver suspès l'examen, per exemple), el salari que s’atribueix durant la prolongació és el corresponent a l'any que la precedeix (</a:t>
            </a:r>
            <a:r>
              <a:rPr lang="fr-FR" sz="2000" i="1" dirty="0">
                <a:solidFill>
                  <a:schemeClr val="tx1"/>
                </a:solidFill>
              </a:rPr>
              <a:t>Code du travail</a:t>
            </a:r>
            <a:r>
              <a:rPr lang="ca-ES" sz="2000" dirty="0">
                <a:solidFill>
                  <a:schemeClr val="tx1"/>
                </a:solidFill>
              </a:rPr>
              <a:t>, art. D. 6222-28).</a:t>
            </a:r>
          </a:p>
          <a:p>
            <a:pPr algn="just"/>
            <a:r>
              <a:rPr lang="ca-ES" sz="2000" dirty="0">
                <a:solidFill>
                  <a:schemeClr val="tx1"/>
                </a:solidFill>
              </a:rPr>
              <a:t>Quan la </a:t>
            </a:r>
            <a:r>
              <a:rPr lang="ca-ES" sz="2000" b="1" dirty="0">
                <a:solidFill>
                  <a:schemeClr val="tx1"/>
                </a:solidFill>
              </a:rPr>
              <a:t>durada del contracte és superior al cicle formatiu </a:t>
            </a:r>
            <a:r>
              <a:rPr lang="ca-ES" sz="2000" dirty="0">
                <a:solidFill>
                  <a:schemeClr val="tx1"/>
                </a:solidFill>
              </a:rPr>
              <a:t>de preparació a la qualificació objecte del contracte, el salari mínim aplicable durant la prolongació és el corresponent a l'últim any d'execució del contracte que la precedeix (</a:t>
            </a:r>
            <a:r>
              <a:rPr lang="fr-FR" sz="2000" i="1" dirty="0">
                <a:solidFill>
                  <a:schemeClr val="tx1"/>
                </a:solidFill>
              </a:rPr>
              <a:t>Code du travail</a:t>
            </a:r>
            <a:r>
              <a:rPr lang="ca-ES" sz="2000" dirty="0">
                <a:solidFill>
                  <a:schemeClr val="tx1"/>
                </a:solidFill>
              </a:rPr>
              <a:t>, art. D. 6222- 26).</a:t>
            </a:r>
          </a:p>
          <a:p>
            <a:pPr algn="just"/>
            <a:r>
              <a:rPr lang="ca-ES" sz="2000" dirty="0">
                <a:solidFill>
                  <a:schemeClr val="tx1"/>
                </a:solidFill>
              </a:rPr>
              <a:t>L'increment de salari lligat a l'edat s'aplica a partir del </a:t>
            </a:r>
            <a:r>
              <a:rPr lang="ca-ES" sz="2000" b="1" dirty="0">
                <a:solidFill>
                  <a:schemeClr val="tx1"/>
                </a:solidFill>
              </a:rPr>
              <a:t>primer dia del mes següent al dia en què l'aprenent compleix els 18, 21 o 26 anys</a:t>
            </a:r>
            <a:r>
              <a:rPr lang="ca-ES" sz="2000" dirty="0">
                <a:solidFill>
                  <a:schemeClr val="tx1"/>
                </a:solidFill>
              </a:rPr>
              <a:t>.</a:t>
            </a:r>
          </a:p>
          <a:p>
            <a:pPr algn="just"/>
            <a:r>
              <a:rPr lang="ca-ES" sz="2000" dirty="0">
                <a:solidFill>
                  <a:schemeClr val="tx1"/>
                </a:solidFill>
              </a:rPr>
              <a:t>Es poden adoptar </a:t>
            </a:r>
            <a:r>
              <a:rPr lang="ca-ES" sz="2000" b="1" dirty="0">
                <a:solidFill>
                  <a:schemeClr val="tx1"/>
                </a:solidFill>
              </a:rPr>
              <a:t>disposicions més favorables </a:t>
            </a:r>
            <a:r>
              <a:rPr lang="ca-ES" sz="2000" dirty="0">
                <a:solidFill>
                  <a:schemeClr val="tx1"/>
                </a:solidFill>
              </a:rPr>
              <a:t>mitjançant un acord col·lectiu sobre la remuneració mínima salarial.</a:t>
            </a:r>
          </a:p>
          <a:p>
            <a:pPr algn="just"/>
            <a:r>
              <a:rPr lang="ca-ES" sz="2000" dirty="0">
                <a:solidFill>
                  <a:schemeClr val="tx1"/>
                </a:solidFill>
              </a:rPr>
              <a:t>Pel que fa a les </a:t>
            </a:r>
            <a:r>
              <a:rPr lang="ca-ES" sz="2000" b="1" dirty="0">
                <a:solidFill>
                  <a:schemeClr val="tx1"/>
                </a:solidFill>
              </a:rPr>
              <a:t>cotitzacions socials</a:t>
            </a:r>
            <a:r>
              <a:rPr lang="ca-ES" sz="2000" dirty="0">
                <a:solidFill>
                  <a:schemeClr val="tx1"/>
                </a:solidFill>
              </a:rPr>
              <a:t>, l'exoneració de cotitzacions patronals ha estat suprimida des de l'1 de gener de 2019. L'exoneració de cotitzacions salarials es manté, però restringida al 79% del salari mínim interprofessional (SMI) vigent l’1 de gener de l'any en qüestió: el 2021, atès que l’SMI brut francès és de 1.554,38 €, el límit aplicable als aprenents és de 1.227,96 € (</a:t>
            </a:r>
            <a:r>
              <a:rPr lang="fr-FR" sz="2000" i="1" dirty="0">
                <a:solidFill>
                  <a:schemeClr val="tx1"/>
                </a:solidFill>
              </a:rPr>
              <a:t>Code du travail</a:t>
            </a:r>
            <a:r>
              <a:rPr lang="ca-ES" sz="2000" dirty="0">
                <a:solidFill>
                  <a:schemeClr val="tx1"/>
                </a:solidFill>
              </a:rPr>
              <a:t>, art. D. 6243-5).</a:t>
            </a:r>
          </a:p>
        </p:txBody>
      </p:sp>
    </p:spTree>
    <p:extLst>
      <p:ext uri="{BB962C8B-B14F-4D97-AF65-F5344CB8AC3E}">
        <p14:creationId xmlns:p14="http://schemas.microsoft.com/office/powerpoint/2010/main" val="321417736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u contenu 2">
            <a:extLst>
              <a:ext uri="{FF2B5EF4-FFF2-40B4-BE49-F238E27FC236}">
                <a16:creationId xmlns:a16="http://schemas.microsoft.com/office/drawing/2014/main" id="{9BACBF0E-26CC-435F-8756-E001448C902B}"/>
              </a:ext>
            </a:extLst>
          </p:cNvPr>
          <p:cNvSpPr>
            <a:spLocks noGrp="1"/>
          </p:cNvSpPr>
          <p:nvPr>
            <p:ph idx="1"/>
          </p:nvPr>
        </p:nvSpPr>
        <p:spPr>
          <a:xfrm>
            <a:off x="1333502" y="2160589"/>
            <a:ext cx="9597734" cy="3880773"/>
          </a:xfrm>
        </p:spPr>
        <p:txBody>
          <a:bodyPr>
            <a:normAutofit/>
          </a:bodyPr>
          <a:lstStyle/>
          <a:p>
            <a:pPr algn="just">
              <a:lnSpc>
                <a:spcPct val="90000"/>
              </a:lnSpc>
            </a:pPr>
            <a:r>
              <a:rPr lang="ca-ES" sz="2000" dirty="0">
                <a:solidFill>
                  <a:schemeClr val="tx1"/>
                </a:solidFill>
              </a:rPr>
              <a:t>Els </a:t>
            </a:r>
            <a:r>
              <a:rPr lang="ca-ES" sz="2000" b="1" dirty="0">
                <a:solidFill>
                  <a:schemeClr val="tx1"/>
                </a:solidFill>
              </a:rPr>
              <a:t>beneficis en espècie </a:t>
            </a:r>
            <a:r>
              <a:rPr lang="ca-ES" sz="2000" dirty="0">
                <a:solidFill>
                  <a:schemeClr val="tx1"/>
                </a:solidFill>
              </a:rPr>
              <a:t>percebuts per l'aprenent poden deduir-se del salari fins a un límit del 75% de la deducció autoritzada per als altres treballadors segons la normativa aplicable en matèria de seguretat social (</a:t>
            </a:r>
            <a:r>
              <a:rPr lang="fr-FR" sz="2000" i="1" dirty="0">
                <a:solidFill>
                  <a:schemeClr val="tx1"/>
                </a:solidFill>
              </a:rPr>
              <a:t>Code du travail</a:t>
            </a:r>
            <a:r>
              <a:rPr lang="ca-ES" sz="2000" dirty="0">
                <a:solidFill>
                  <a:schemeClr val="tx1"/>
                </a:solidFill>
              </a:rPr>
              <a:t>, art. D. 6222-33).</a:t>
            </a:r>
          </a:p>
          <a:p>
            <a:pPr algn="just">
              <a:lnSpc>
                <a:spcPct val="90000"/>
              </a:lnSpc>
            </a:pPr>
            <a:r>
              <a:rPr lang="ca-ES" sz="2000" dirty="0">
                <a:solidFill>
                  <a:schemeClr val="tx1"/>
                </a:solidFill>
              </a:rPr>
              <a:t>Les condicions de remuneració de les </a:t>
            </a:r>
            <a:r>
              <a:rPr lang="ca-ES" sz="2000" b="1" dirty="0">
                <a:solidFill>
                  <a:schemeClr val="tx1"/>
                </a:solidFill>
              </a:rPr>
              <a:t>hores extraordinàries </a:t>
            </a:r>
            <a:r>
              <a:rPr lang="ca-ES" sz="2000" dirty="0">
                <a:solidFill>
                  <a:schemeClr val="tx1"/>
                </a:solidFill>
              </a:rPr>
              <a:t>són les aplicables als empleats de l'empresa (</a:t>
            </a:r>
            <a:r>
              <a:rPr lang="fr-FR" sz="2000" i="1" dirty="0">
                <a:solidFill>
                  <a:schemeClr val="tx1"/>
                </a:solidFill>
              </a:rPr>
              <a:t>Code du travail</a:t>
            </a:r>
            <a:r>
              <a:rPr lang="ca-ES" sz="2000" dirty="0">
                <a:solidFill>
                  <a:schemeClr val="tx1"/>
                </a:solidFill>
              </a:rPr>
              <a:t>, art. L. 6222-28).</a:t>
            </a:r>
          </a:p>
          <a:p>
            <a:pPr algn="just">
              <a:lnSpc>
                <a:spcPct val="90000"/>
              </a:lnSpc>
            </a:pPr>
            <a:r>
              <a:rPr lang="ca-ES" sz="2000" dirty="0">
                <a:solidFill>
                  <a:schemeClr val="tx1"/>
                </a:solidFill>
              </a:rPr>
              <a:t>L'aprenent gaudeix de les disposicions de l'acord sobre participació en els beneficis aplicables al conjunt dels empleats (Soc., 27 de juny 2000, RJS 11/2000, n° 1121). L'acord de participació en els beneficis, resultat de la negociació empresarial, permet a l'empresa que així ho desitgi implicar financerament els seus empleats en els resultats i rendiment d'aquesta.</a:t>
            </a:r>
          </a:p>
        </p:txBody>
      </p:sp>
      <p:sp>
        <p:nvSpPr>
          <p:cNvPr id="13" name="Titre 1">
            <a:extLst>
              <a:ext uri="{FF2B5EF4-FFF2-40B4-BE49-F238E27FC236}">
                <a16:creationId xmlns:a16="http://schemas.microsoft.com/office/drawing/2014/main" id="{E2400F36-7B6E-4F2C-B211-BDBCA32E111A}"/>
              </a:ext>
            </a:extLst>
          </p:cNvPr>
          <p:cNvSpPr>
            <a:spLocks noGrp="1"/>
          </p:cNvSpPr>
          <p:nvPr>
            <p:ph type="title"/>
          </p:nvPr>
        </p:nvSpPr>
        <p:spPr>
          <a:xfrm>
            <a:off x="1333502" y="609600"/>
            <a:ext cx="8596668" cy="1320800"/>
          </a:xfrm>
        </p:spPr>
        <p:txBody>
          <a:bodyPr vert="horz" lIns="91440" tIns="45720" rIns="91440" bIns="45720" rtlCol="0">
            <a:normAutofit/>
          </a:bodyPr>
          <a:lstStyle/>
          <a:p>
            <a:pPr algn="ctr"/>
            <a:r>
              <a:rPr lang="ca-ES" b="1" dirty="0"/>
              <a:t>Obligacions de l’ocupador </a:t>
            </a:r>
            <a:br>
              <a:rPr lang="ca-ES" b="1" dirty="0"/>
            </a:br>
            <a:r>
              <a:rPr lang="ca-ES" sz="2800" i="1" dirty="0"/>
              <a:t>Contingut del salari</a:t>
            </a:r>
            <a:endParaRPr lang="ca-ES" i="1" dirty="0"/>
          </a:p>
        </p:txBody>
      </p:sp>
    </p:spTree>
    <p:extLst>
      <p:ext uri="{BB962C8B-B14F-4D97-AF65-F5344CB8AC3E}">
        <p14:creationId xmlns:p14="http://schemas.microsoft.com/office/powerpoint/2010/main" val="28150814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3" name="Rectangle 32">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Titre 1">
            <a:extLst>
              <a:ext uri="{FF2B5EF4-FFF2-40B4-BE49-F238E27FC236}">
                <a16:creationId xmlns:a16="http://schemas.microsoft.com/office/drawing/2014/main" id="{DE8D068B-2171-4C9D-A883-40BBECEB5865}"/>
              </a:ext>
            </a:extLst>
          </p:cNvPr>
          <p:cNvSpPr>
            <a:spLocks noGrp="1"/>
          </p:cNvSpPr>
          <p:nvPr>
            <p:ph type="ctrTitle"/>
          </p:nvPr>
        </p:nvSpPr>
        <p:spPr>
          <a:xfrm>
            <a:off x="1314451" y="623095"/>
            <a:ext cx="9972674" cy="1320800"/>
          </a:xfrm>
        </p:spPr>
        <p:txBody>
          <a:bodyPr vert="horz" lIns="91440" tIns="45720" rIns="91440" bIns="45720" rtlCol="0" anchor="t">
            <a:normAutofit fontScale="90000"/>
          </a:bodyPr>
          <a:lstStyle/>
          <a:p>
            <a:pPr algn="ctr"/>
            <a:r>
              <a:rPr lang="ca-ES" sz="4000" b="1" dirty="0"/>
              <a:t>Obligacions de l'aprenent </a:t>
            </a:r>
            <a:br>
              <a:rPr lang="ca-ES" sz="4000" b="1" dirty="0"/>
            </a:br>
            <a:r>
              <a:rPr lang="ca-ES" sz="3200" i="1" dirty="0"/>
              <a:t>Obligació de realitzar la formació prevista en el contracte</a:t>
            </a:r>
          </a:p>
        </p:txBody>
      </p:sp>
      <p:sp>
        <p:nvSpPr>
          <p:cNvPr id="32" name="Sous-titre 2">
            <a:extLst>
              <a:ext uri="{FF2B5EF4-FFF2-40B4-BE49-F238E27FC236}">
                <a16:creationId xmlns:a16="http://schemas.microsoft.com/office/drawing/2014/main" id="{1E2AD154-A28B-48A0-809A-B48A2CA7A27A}"/>
              </a:ext>
            </a:extLst>
          </p:cNvPr>
          <p:cNvSpPr txBox="1">
            <a:spLocks/>
          </p:cNvSpPr>
          <p:nvPr/>
        </p:nvSpPr>
        <p:spPr>
          <a:xfrm>
            <a:off x="1993543" y="2354132"/>
            <a:ext cx="8851665" cy="3880773"/>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dirty="0">
                <a:solidFill>
                  <a:schemeClr val="tx1"/>
                </a:solidFill>
              </a:rPr>
              <a:t>L'aprenent ha de </a:t>
            </a:r>
            <a:r>
              <a:rPr lang="ca-ES" sz="2000" b="1" dirty="0">
                <a:solidFill>
                  <a:schemeClr val="tx1"/>
                </a:solidFill>
              </a:rPr>
              <a:t>seguir la formació prevista</a:t>
            </a:r>
            <a:r>
              <a:rPr lang="ca-ES" sz="2000" dirty="0">
                <a:solidFill>
                  <a:schemeClr val="tx1"/>
                </a:solidFill>
              </a:rPr>
              <a:t>. Aquesta obligació comprèn tant la formació a l'empresa com la formació en un Centre Formació d'Aprenents, en una secció d'aprenentatge o en una unitat de formació per mitjà de l’aprenentatge (</a:t>
            </a:r>
            <a:r>
              <a:rPr lang="fr-FR" sz="2000" i="1" dirty="0">
                <a:solidFill>
                  <a:schemeClr val="tx1"/>
                </a:solidFill>
              </a:rPr>
              <a:t>Code du travail</a:t>
            </a:r>
            <a:r>
              <a:rPr lang="ca-ES" sz="2000" dirty="0">
                <a:solidFill>
                  <a:schemeClr val="tx1"/>
                </a:solidFill>
              </a:rPr>
              <a:t>, art. L. 6221-1, par. 3).</a:t>
            </a:r>
          </a:p>
          <a:p>
            <a:pPr marL="285750" indent="-285750" algn="just">
              <a:lnSpc>
                <a:spcPct val="90000"/>
              </a:lnSpc>
              <a:buFont typeface="Wingdings 3" charset="2"/>
              <a:buChar char=""/>
            </a:pPr>
            <a:r>
              <a:rPr lang="ca-ES" sz="2000" dirty="0">
                <a:solidFill>
                  <a:schemeClr val="tx1"/>
                </a:solidFill>
              </a:rPr>
              <a:t>El temps esmerçat en l'ensenyament i les activitats educatives que ofereix el Centre de Formació d'Aprenents està comprès en </a:t>
            </a:r>
            <a:r>
              <a:rPr lang="ca-ES" sz="2000" b="1" dirty="0">
                <a:solidFill>
                  <a:schemeClr val="tx1"/>
                </a:solidFill>
              </a:rPr>
              <a:t>l'horari de treball</a:t>
            </a:r>
            <a:r>
              <a:rPr lang="ca-ES" sz="2000" dirty="0">
                <a:solidFill>
                  <a:schemeClr val="tx1"/>
                </a:solidFill>
              </a:rPr>
              <a:t>.</a:t>
            </a:r>
          </a:p>
          <a:p>
            <a:pPr marL="285750" indent="-285750" algn="just">
              <a:lnSpc>
                <a:spcPct val="90000"/>
              </a:lnSpc>
              <a:buFont typeface="Wingdings 3" charset="2"/>
              <a:buChar char=""/>
            </a:pPr>
            <a:r>
              <a:rPr lang="ca-ES" sz="2000" dirty="0">
                <a:solidFill>
                  <a:schemeClr val="tx1"/>
                </a:solidFill>
              </a:rPr>
              <a:t>L'aprenent ha de </a:t>
            </a:r>
            <a:r>
              <a:rPr lang="ca-ES" sz="2000" b="1" dirty="0">
                <a:solidFill>
                  <a:schemeClr val="tx1"/>
                </a:solidFill>
              </a:rPr>
              <a:t>presentar-se a les proves del diploma o títol de qualificació professional</a:t>
            </a:r>
            <a:r>
              <a:rPr lang="ca-ES" sz="2000" dirty="0">
                <a:solidFill>
                  <a:schemeClr val="tx1"/>
                </a:solidFill>
              </a:rPr>
              <a:t> esmentat en el contracte d'aprenentatge (</a:t>
            </a:r>
            <a:r>
              <a:rPr lang="fr-FR" sz="2000" i="1" dirty="0">
                <a:solidFill>
                  <a:schemeClr val="tx1"/>
                </a:solidFill>
              </a:rPr>
              <a:t>Code du travail, </a:t>
            </a:r>
            <a:r>
              <a:rPr lang="ca-ES" sz="2000" dirty="0">
                <a:solidFill>
                  <a:schemeClr val="tx1"/>
                </a:solidFill>
              </a:rPr>
              <a:t>art. L. 6222-34).</a:t>
            </a:r>
          </a:p>
        </p:txBody>
      </p:sp>
    </p:spTree>
    <p:extLst>
      <p:ext uri="{BB962C8B-B14F-4D97-AF65-F5344CB8AC3E}">
        <p14:creationId xmlns:p14="http://schemas.microsoft.com/office/powerpoint/2010/main" val="3741383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33502" y="755904"/>
            <a:ext cx="8596668" cy="1032933"/>
          </a:xfrm>
        </p:spPr>
        <p:txBody>
          <a:bodyPr vert="horz" lIns="91440" tIns="45720" rIns="91440" bIns="45720" rtlCol="0" anchor="t">
            <a:normAutofit/>
          </a:bodyPr>
          <a:lstStyle/>
          <a:p>
            <a:pPr algn="ctr"/>
            <a:r>
              <a:rPr lang="ca-ES" sz="3600" b="1" dirty="0"/>
              <a:t>“Estatus jurídic” de l'aprenent</a:t>
            </a:r>
            <a:endParaRPr lang="ca-ES" sz="3600" b="1" i="1" dirty="0"/>
          </a:p>
        </p:txBody>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333502" y="2160590"/>
            <a:ext cx="8470898" cy="3429260"/>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buFont typeface="Wingdings 3" charset="2"/>
              <a:buChar char=""/>
            </a:pPr>
            <a:r>
              <a:rPr lang="ca-ES" sz="2000" dirty="0">
                <a:solidFill>
                  <a:schemeClr val="tx1"/>
                </a:solidFill>
              </a:rPr>
              <a:t>Els aprenents </a:t>
            </a:r>
            <a:r>
              <a:rPr lang="ca-ES" sz="2000" b="1" dirty="0">
                <a:solidFill>
                  <a:schemeClr val="tx1"/>
                </a:solidFill>
              </a:rPr>
              <a:t>es beneficien en principi dels convenis o acords col·lectius de treball </a:t>
            </a:r>
            <a:r>
              <a:rPr lang="ca-ES" sz="2000" dirty="0">
                <a:solidFill>
                  <a:schemeClr val="tx1"/>
                </a:solidFill>
              </a:rPr>
              <a:t>aplicables als treballadors del sector o de l'empresa en qüestió (</a:t>
            </a:r>
            <a:r>
              <a:rPr lang="fr-FR" sz="2000" i="1" dirty="0">
                <a:solidFill>
                  <a:schemeClr val="tx1"/>
                </a:solidFill>
              </a:rPr>
              <a:t>Code du travail</a:t>
            </a:r>
            <a:r>
              <a:rPr lang="ca-ES" sz="2000" dirty="0">
                <a:solidFill>
                  <a:schemeClr val="tx1"/>
                </a:solidFill>
              </a:rPr>
              <a:t>, art. L. 6222-23; Soc. 12 de juliol 1999, n° 97 43.400). Quan la disposició corresponent beneficia el conjunt dels empleats, l'aprenent pot gaudir també d'una prima per vacances, dietes per desplaçament, una paga extraordinària de tretzena mensualitat, etc.</a:t>
            </a:r>
          </a:p>
          <a:p>
            <a:pPr marL="285750" indent="-285750" algn="just">
              <a:buFont typeface="Wingdings 3" charset="2"/>
              <a:buChar char=""/>
            </a:pPr>
            <a:r>
              <a:rPr lang="ca-ES" sz="2000" dirty="0">
                <a:solidFill>
                  <a:schemeClr val="tx1"/>
                </a:solidFill>
              </a:rPr>
              <a:t>L'aprenent queda </a:t>
            </a:r>
            <a:r>
              <a:rPr lang="ca-ES" sz="2000" b="1" dirty="0">
                <a:solidFill>
                  <a:schemeClr val="tx1"/>
                </a:solidFill>
              </a:rPr>
              <a:t>exclòs</a:t>
            </a:r>
            <a:r>
              <a:rPr lang="ca-ES" sz="2000" dirty="0">
                <a:solidFill>
                  <a:schemeClr val="tx1"/>
                </a:solidFill>
              </a:rPr>
              <a:t> del recompte de personal de l'empresa per a l'establiment de les entitats representatives del personal, però gaudeix del </a:t>
            </a:r>
            <a:r>
              <a:rPr lang="ca-ES" sz="2000" b="1" dirty="0">
                <a:solidFill>
                  <a:schemeClr val="tx1"/>
                </a:solidFill>
              </a:rPr>
              <a:t>dret de sindicació </a:t>
            </a:r>
            <a:r>
              <a:rPr lang="ca-ES" sz="2000" dirty="0">
                <a:solidFill>
                  <a:schemeClr val="tx1"/>
                </a:solidFill>
              </a:rPr>
              <a:t>i pot ser elector o elegible en les </a:t>
            </a:r>
            <a:r>
              <a:rPr lang="ca-ES" sz="2000" b="1" dirty="0">
                <a:solidFill>
                  <a:schemeClr val="tx1"/>
                </a:solidFill>
              </a:rPr>
              <a:t>eleccions professionals </a:t>
            </a:r>
            <a:r>
              <a:rPr lang="ca-ES" sz="2000" dirty="0">
                <a:solidFill>
                  <a:schemeClr val="tx1"/>
                </a:solidFill>
              </a:rPr>
              <a:t>de l'empresa.</a:t>
            </a:r>
          </a:p>
        </p:txBody>
      </p:sp>
    </p:spTree>
    <p:extLst>
      <p:ext uri="{BB962C8B-B14F-4D97-AF65-F5344CB8AC3E}">
        <p14:creationId xmlns:p14="http://schemas.microsoft.com/office/powerpoint/2010/main" val="169738816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Titre 1">
            <a:extLst>
              <a:ext uri="{FF2B5EF4-FFF2-40B4-BE49-F238E27FC236}">
                <a16:creationId xmlns:a16="http://schemas.microsoft.com/office/drawing/2014/main" id="{A979A904-1C1B-4408-9B43-D3C722039C69}"/>
              </a:ext>
            </a:extLst>
          </p:cNvPr>
          <p:cNvSpPr>
            <a:spLocks noGrp="1"/>
          </p:cNvSpPr>
          <p:nvPr>
            <p:ph type="ctrTitle"/>
          </p:nvPr>
        </p:nvSpPr>
        <p:spPr>
          <a:xfrm>
            <a:off x="1774998" y="168805"/>
            <a:ext cx="8596668" cy="1320800"/>
          </a:xfrm>
        </p:spPr>
        <p:txBody>
          <a:bodyPr vert="horz" lIns="91440" tIns="45720" rIns="91440" bIns="45720" rtlCol="0" anchor="t">
            <a:normAutofit/>
          </a:bodyPr>
          <a:lstStyle/>
          <a:p>
            <a:pPr algn="ctr"/>
            <a:r>
              <a:rPr lang="ca-ES" sz="3600" b="1" dirty="0"/>
              <a:t>Condicions laborals aplicables a tots els aprenents</a:t>
            </a:r>
            <a:endParaRPr lang="ca-ES" sz="3600" b="1" i="1" dirty="0"/>
          </a:p>
        </p:txBody>
      </p:sp>
      <p:sp>
        <p:nvSpPr>
          <p:cNvPr id="21" name="Sous-titre 2">
            <a:extLst>
              <a:ext uri="{FF2B5EF4-FFF2-40B4-BE49-F238E27FC236}">
                <a16:creationId xmlns:a16="http://schemas.microsoft.com/office/drawing/2014/main" id="{58FFCFA6-4A3C-460F-A823-1557F877B988}"/>
              </a:ext>
            </a:extLst>
          </p:cNvPr>
          <p:cNvSpPr txBox="1">
            <a:spLocks/>
          </p:cNvSpPr>
          <p:nvPr/>
        </p:nvSpPr>
        <p:spPr>
          <a:xfrm>
            <a:off x="882866" y="1581151"/>
            <a:ext cx="10585233" cy="5176266"/>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dirty="0">
                <a:solidFill>
                  <a:schemeClr val="tx1"/>
                </a:solidFill>
              </a:rPr>
              <a:t>L'aprenent té dret a les </a:t>
            </a:r>
            <a:r>
              <a:rPr lang="ca-ES" sz="2000" b="1" dirty="0">
                <a:solidFill>
                  <a:schemeClr val="tx1"/>
                </a:solidFill>
              </a:rPr>
              <a:t>vacances pagades legals</a:t>
            </a:r>
            <a:r>
              <a:rPr lang="ca-ES" sz="2000" dirty="0">
                <a:solidFill>
                  <a:schemeClr val="tx1"/>
                </a:solidFill>
              </a:rPr>
              <a:t>: a França, són 5 setmanes per any.</a:t>
            </a:r>
          </a:p>
          <a:p>
            <a:pPr marL="285750" indent="-285750" algn="just">
              <a:lnSpc>
                <a:spcPct val="90000"/>
              </a:lnSpc>
              <a:buFont typeface="Wingdings 3" charset="2"/>
              <a:buChar char=""/>
            </a:pPr>
            <a:r>
              <a:rPr lang="ca-ES" sz="2000" dirty="0">
                <a:solidFill>
                  <a:schemeClr val="tx1"/>
                </a:solidFill>
              </a:rPr>
              <a:t>L'ocupador pot decidir el període durant el qual l'aprenent pot prendre aquestes vacances.</a:t>
            </a:r>
          </a:p>
          <a:p>
            <a:pPr marL="285750" indent="-285750" algn="just">
              <a:lnSpc>
                <a:spcPct val="90000"/>
              </a:lnSpc>
              <a:buFont typeface="Wingdings 3" charset="2"/>
              <a:buChar char=""/>
            </a:pPr>
            <a:r>
              <a:rPr lang="ca-ES" sz="2000" dirty="0">
                <a:solidFill>
                  <a:schemeClr val="tx1"/>
                </a:solidFill>
              </a:rPr>
              <a:t>L'aprenent pot gaudir d'una </a:t>
            </a:r>
            <a:r>
              <a:rPr lang="ca-ES" sz="2000" b="1" dirty="0">
                <a:solidFill>
                  <a:schemeClr val="tx1"/>
                </a:solidFill>
              </a:rPr>
              <a:t>baixa per maternitat </a:t>
            </a:r>
            <a:r>
              <a:rPr lang="ca-ES" sz="2000" dirty="0">
                <a:solidFill>
                  <a:schemeClr val="tx1"/>
                </a:solidFill>
              </a:rPr>
              <a:t>o d'una </a:t>
            </a:r>
            <a:r>
              <a:rPr lang="ca-ES" sz="2000" b="1" dirty="0">
                <a:solidFill>
                  <a:schemeClr val="tx1"/>
                </a:solidFill>
              </a:rPr>
              <a:t>baixa per paternitat</a:t>
            </a:r>
            <a:r>
              <a:rPr lang="ca-ES" sz="2000" dirty="0">
                <a:solidFill>
                  <a:schemeClr val="tx1"/>
                </a:solidFill>
              </a:rPr>
              <a:t>.</a:t>
            </a:r>
          </a:p>
          <a:p>
            <a:pPr marL="285750" indent="-285750" algn="just">
              <a:lnSpc>
                <a:spcPct val="90000"/>
              </a:lnSpc>
              <a:buFont typeface="Wingdings 3" charset="2"/>
              <a:buChar char=""/>
            </a:pPr>
            <a:r>
              <a:rPr lang="ca-ES" sz="2000" dirty="0">
                <a:solidFill>
                  <a:schemeClr val="tx1"/>
                </a:solidFill>
              </a:rPr>
              <a:t>L'aprenent té dret a un permís complementari de 5 dies hàbils durant el mes que precedeix l'examen, es tracta del </a:t>
            </a:r>
            <a:r>
              <a:rPr lang="ca-ES" sz="2000" b="1" dirty="0">
                <a:solidFill>
                  <a:schemeClr val="tx1"/>
                </a:solidFill>
              </a:rPr>
              <a:t>permís d'examen</a:t>
            </a:r>
            <a:r>
              <a:rPr lang="ca-ES" sz="2000" dirty="0">
                <a:solidFill>
                  <a:schemeClr val="tx1"/>
                </a:solidFill>
              </a:rPr>
              <a:t>. És addicional a les vacances pagades i és retribuït. Aquest permís d'examen permet a l'aprenent preparar directament les proves previstes en el contracte. L'aprenent, d'aquesta manera, ha d’assistir als cursos organitzats de forma especial durant aquest període en el Centre de Formació d'Aprenents únicament quan el conveni de creació d’aquest centre contempli la seva organització.</a:t>
            </a:r>
          </a:p>
          <a:p>
            <a:pPr marL="285750" indent="-285750" algn="just">
              <a:lnSpc>
                <a:spcPct val="90000"/>
              </a:lnSpc>
              <a:buFont typeface="Wingdings 3" charset="2"/>
              <a:buChar char=""/>
            </a:pPr>
            <a:r>
              <a:rPr lang="ca-ES" sz="2000" dirty="0">
                <a:solidFill>
                  <a:schemeClr val="tx1"/>
                </a:solidFill>
              </a:rPr>
              <a:t>L'aprenent té dret a les prestacions de l’assegurança de malaltia, maternitat, invalidesa i mort.</a:t>
            </a:r>
          </a:p>
          <a:p>
            <a:pPr marL="285750" indent="-285750" algn="just">
              <a:lnSpc>
                <a:spcPct val="90000"/>
              </a:lnSpc>
              <a:buFont typeface="Wingdings 3" charset="2"/>
              <a:buChar char=""/>
            </a:pPr>
            <a:r>
              <a:rPr lang="ca-ES" sz="2000" dirty="0">
                <a:solidFill>
                  <a:schemeClr val="tx1"/>
                </a:solidFill>
              </a:rPr>
              <a:t>L'aprenent pot acollir-se a la legislació de la seguretat social sobre </a:t>
            </a:r>
            <a:r>
              <a:rPr lang="ca-ES" sz="2000" b="1" dirty="0">
                <a:solidFill>
                  <a:schemeClr val="tx1"/>
                </a:solidFill>
              </a:rPr>
              <a:t>accidents de treball i malalties professionals</a:t>
            </a:r>
            <a:r>
              <a:rPr lang="ca-ES" sz="2000" dirty="0">
                <a:solidFill>
                  <a:schemeClr val="tx1"/>
                </a:solidFill>
              </a:rPr>
              <a:t> quan assisteix al Centre de Formació d'Aprenents. Per això, cal determinar correctament el temps invertit en formació dins el Centre de Formació d'Aprenents i distingir-lo del temps destinat a altres activitats en el mateix centre (com l'allotjament).</a:t>
            </a:r>
          </a:p>
          <a:p>
            <a:pPr marL="285750" indent="-285750" algn="just">
              <a:lnSpc>
                <a:spcPct val="90000"/>
              </a:lnSpc>
              <a:buFont typeface="Wingdings 3" charset="2"/>
              <a:buChar char=""/>
            </a:pPr>
            <a:r>
              <a:rPr lang="ca-ES" sz="2000" dirty="0">
                <a:solidFill>
                  <a:schemeClr val="tx1"/>
                </a:solidFill>
              </a:rPr>
              <a:t>El temps esmerçat en els períodes d'aprenentatge es pren en consideració pel que fa al dret a </a:t>
            </a:r>
            <a:r>
              <a:rPr lang="ca-ES" sz="2000" b="1" dirty="0">
                <a:solidFill>
                  <a:schemeClr val="tx1"/>
                </a:solidFill>
              </a:rPr>
              <a:t>l'assegurança de vellesa</a:t>
            </a:r>
            <a:r>
              <a:rPr lang="ca-ES" sz="2000" dirty="0">
                <a:solidFill>
                  <a:schemeClr val="tx1"/>
                </a:solidFill>
              </a:rPr>
              <a:t>.</a:t>
            </a:r>
          </a:p>
        </p:txBody>
      </p:sp>
    </p:spTree>
    <p:extLst>
      <p:ext uri="{BB962C8B-B14F-4D97-AF65-F5344CB8AC3E}">
        <p14:creationId xmlns:p14="http://schemas.microsoft.com/office/powerpoint/2010/main" val="412594003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97666" y="498404"/>
            <a:ext cx="8596668" cy="1320800"/>
          </a:xfrm>
        </p:spPr>
        <p:txBody>
          <a:bodyPr vert="horz" lIns="91440" tIns="45720" rIns="91440" bIns="45720" rtlCol="0" anchor="t">
            <a:normAutofit/>
          </a:bodyPr>
          <a:lstStyle/>
          <a:p>
            <a:pPr algn="ctr"/>
            <a:r>
              <a:rPr lang="ca-ES" sz="3600" b="1" dirty="0"/>
              <a:t>Condicions laborals aplicables a l'aprenent menor</a:t>
            </a:r>
            <a:endParaRPr lang="ca-E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2119385"/>
            <a:ext cx="9968345" cy="4567165"/>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dirty="0">
                <a:solidFill>
                  <a:schemeClr val="tx1"/>
                </a:solidFill>
              </a:rPr>
              <a:t>Amb relació a la </a:t>
            </a:r>
            <a:r>
              <a:rPr lang="ca-ES" sz="2000" b="1" dirty="0">
                <a:solidFill>
                  <a:schemeClr val="tx1"/>
                </a:solidFill>
              </a:rPr>
              <a:t>durada de la jornada laboral</a:t>
            </a:r>
            <a:r>
              <a:rPr lang="ca-ES" sz="2000" dirty="0">
                <a:solidFill>
                  <a:schemeClr val="tx1"/>
                </a:solidFill>
              </a:rPr>
              <a:t>, el temps de treball efectiu no pot superar les </a:t>
            </a:r>
            <a:r>
              <a:rPr lang="ca-ES" sz="2000" b="1" dirty="0">
                <a:solidFill>
                  <a:schemeClr val="tx1"/>
                </a:solidFill>
              </a:rPr>
              <a:t>vuit hores diàries i les trenta-cinc hores setmanals</a:t>
            </a:r>
            <a:r>
              <a:rPr lang="ca-ES" sz="2000" dirty="0">
                <a:solidFill>
                  <a:schemeClr val="tx1"/>
                </a:solidFill>
              </a:rPr>
              <a:t>. Excepcionalment, l'inspector del treball pot atorgar una exempció fins a un límit de cinc hores setmanals, prèvia autorització del metge del treball.</a:t>
            </a:r>
          </a:p>
          <a:p>
            <a:pPr marL="285750" indent="-285750" algn="just">
              <a:lnSpc>
                <a:spcPct val="90000"/>
              </a:lnSpc>
              <a:buFont typeface="Wingdings 3" charset="2"/>
              <a:buChar char=""/>
            </a:pPr>
            <a:r>
              <a:rPr lang="ca-ES" sz="2000" dirty="0">
                <a:solidFill>
                  <a:schemeClr val="tx1"/>
                </a:solidFill>
              </a:rPr>
              <a:t>Els aprenents gaudeixen d’un temps de </a:t>
            </a:r>
            <a:r>
              <a:rPr lang="ca-ES" sz="2000" b="1" dirty="0">
                <a:solidFill>
                  <a:schemeClr val="tx1"/>
                </a:solidFill>
              </a:rPr>
              <a:t>repòs diari </a:t>
            </a:r>
            <a:r>
              <a:rPr lang="ca-ES" sz="2000" dirty="0">
                <a:solidFill>
                  <a:schemeClr val="tx1"/>
                </a:solidFill>
              </a:rPr>
              <a:t>que no ha de ser inferior a 14 h consecutives per als menors de 16 anys i a 12 h consecutives si tenen entre 16 i 18 anys. El </a:t>
            </a:r>
            <a:r>
              <a:rPr lang="ca-ES" sz="2000" b="1" dirty="0">
                <a:solidFill>
                  <a:schemeClr val="tx1"/>
                </a:solidFill>
              </a:rPr>
              <a:t>repòs setmanal </a:t>
            </a:r>
            <a:r>
              <a:rPr lang="ca-ES" sz="2000" dirty="0">
                <a:solidFill>
                  <a:schemeClr val="tx1"/>
                </a:solidFill>
              </a:rPr>
              <a:t>ha de ser de 2 dies consecutius incloent el </a:t>
            </a:r>
            <a:r>
              <a:rPr lang="ca-ES" sz="2000" b="1" dirty="0">
                <a:solidFill>
                  <a:schemeClr val="tx1"/>
                </a:solidFill>
              </a:rPr>
              <a:t>diumenge</a:t>
            </a:r>
            <a:r>
              <a:rPr lang="ca-ES" sz="2000" dirty="0">
                <a:solidFill>
                  <a:schemeClr val="tx1"/>
                </a:solidFill>
              </a:rPr>
              <a:t>, tret que es tracti de sectors amb característiques particulars que justifiquin treballar el diumenge (hoteleria, restauració, serveis d’àpats i organització de recepcions, etc.).</a:t>
            </a:r>
          </a:p>
          <a:p>
            <a:pPr marL="285750" indent="-285750" algn="just">
              <a:lnSpc>
                <a:spcPct val="90000"/>
              </a:lnSpc>
              <a:buFont typeface="Wingdings 3" charset="2"/>
              <a:buChar char=""/>
            </a:pPr>
            <a:r>
              <a:rPr lang="ca-ES" sz="2000" dirty="0">
                <a:solidFill>
                  <a:schemeClr val="tx1"/>
                </a:solidFill>
              </a:rPr>
              <a:t>El </a:t>
            </a:r>
            <a:r>
              <a:rPr lang="ca-ES" sz="2000" b="1" dirty="0">
                <a:solidFill>
                  <a:schemeClr val="tx1"/>
                </a:solidFill>
              </a:rPr>
              <a:t>treball nocturn </a:t>
            </a:r>
            <a:r>
              <a:rPr lang="ca-ES" sz="2000" dirty="0">
                <a:solidFill>
                  <a:schemeClr val="tx1"/>
                </a:solidFill>
              </a:rPr>
              <a:t>està prohibit per als menors aprenents: no poden treballar entre les 22 h i les 6 h en el cas de menors de 18 anys i entre les 20 h i les 6 h en el cas de menors de 16 anys. Excepcionalment, l'inspector de treball pot concedir una exempció (aprenents de flequer, d’establiments comercials i del sector de l'espectacle).</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399027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7" name="Straight Connector 256">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9"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0"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1" name="Isosceles Triangle 260">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2"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3"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4"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5" name="Isosceles Triangle 264">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6" name="Isosceles Triangle 265">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805732"/>
          </a:xfrm>
        </p:spPr>
        <p:txBody>
          <a:bodyPr vert="horz" lIns="91440" tIns="45720" rIns="91440" bIns="45720" rtlCol="0" anchor="t">
            <a:normAutofit/>
          </a:bodyPr>
          <a:lstStyle/>
          <a:p>
            <a:pPr algn="ctr"/>
            <a:r>
              <a:rPr lang="ca-ES" sz="3600" b="1" dirty="0"/>
              <a:t>Mobilitat europea de l'aprenent</a:t>
            </a:r>
            <a:endParaRPr lang="ca-ES" sz="3600" b="1" i="1" dirty="0"/>
          </a:p>
        </p:txBody>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4063160" y="1543050"/>
            <a:ext cx="5210842" cy="5314951"/>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l">
              <a:lnSpc>
                <a:spcPct val="90000"/>
              </a:lnSpc>
              <a:buFont typeface="Wingdings 3" charset="2"/>
              <a:buChar char=""/>
            </a:pPr>
            <a:r>
              <a:rPr lang="ca-ES" sz="1600" b="1" dirty="0">
                <a:solidFill>
                  <a:schemeClr val="tx1">
                    <a:lumMod val="75000"/>
                    <a:lumOff val="25000"/>
                  </a:schemeClr>
                </a:solidFill>
              </a:rPr>
              <a:t>Avantatges</a:t>
            </a:r>
            <a:r>
              <a:rPr lang="ca-ES" sz="1600" dirty="0">
                <a:solidFill>
                  <a:schemeClr val="tx1">
                    <a:lumMod val="75000"/>
                    <a:lumOff val="25000"/>
                  </a:schemeClr>
                </a:solidFill>
              </a:rPr>
              <a:t> de la mobilitat per a </a:t>
            </a:r>
            <a:r>
              <a:rPr lang="ca-ES" sz="1600" b="1" dirty="0">
                <a:solidFill>
                  <a:schemeClr val="tx1">
                    <a:lumMod val="75000"/>
                    <a:lumOff val="25000"/>
                  </a:schemeClr>
                </a:solidFill>
              </a:rPr>
              <a:t>l'empresa</a:t>
            </a:r>
            <a:r>
              <a:rPr lang="ca-ES" sz="1600" dirty="0">
                <a:solidFill>
                  <a:schemeClr val="tx1">
                    <a:lumMod val="75000"/>
                    <a:lumOff val="25000"/>
                  </a:schemeClr>
                </a:solidFill>
              </a:rPr>
              <a:t>:</a:t>
            </a:r>
          </a:p>
          <a:p>
            <a:pPr marL="742950" lvl="1" indent="-285750" algn="l">
              <a:lnSpc>
                <a:spcPct val="90000"/>
              </a:lnSpc>
              <a:buFont typeface="Wingdings 3" charset="2"/>
              <a:buChar char=""/>
            </a:pPr>
            <a:r>
              <a:rPr lang="ca-ES" dirty="0">
                <a:solidFill>
                  <a:schemeClr val="tx1">
                    <a:lumMod val="75000"/>
                    <a:lumOff val="25000"/>
                  </a:schemeClr>
                </a:solidFill>
              </a:rPr>
              <a:t>Obrir-se al mercat europeu;</a:t>
            </a:r>
          </a:p>
          <a:p>
            <a:pPr marL="742950" lvl="1" indent="-285750" algn="l">
              <a:lnSpc>
                <a:spcPct val="90000"/>
              </a:lnSpc>
              <a:buFont typeface="Wingdings 3" charset="2"/>
              <a:buChar char=""/>
            </a:pPr>
            <a:r>
              <a:rPr lang="ca-ES" dirty="0">
                <a:solidFill>
                  <a:schemeClr val="tx1">
                    <a:lumMod val="75000"/>
                    <a:lumOff val="25000"/>
                  </a:schemeClr>
                </a:solidFill>
              </a:rPr>
              <a:t>Fer més atractiva l'empresa com a lloc d'aprenentatge;</a:t>
            </a:r>
          </a:p>
          <a:p>
            <a:pPr marL="742950" lvl="1" indent="-285750" algn="l">
              <a:lnSpc>
                <a:spcPct val="90000"/>
              </a:lnSpc>
              <a:buFont typeface="Wingdings 3" charset="2"/>
              <a:buChar char=""/>
            </a:pPr>
            <a:r>
              <a:rPr lang="ca-ES" dirty="0">
                <a:solidFill>
                  <a:schemeClr val="tx1">
                    <a:lumMod val="75000"/>
                    <a:lumOff val="25000"/>
                  </a:schemeClr>
                </a:solidFill>
              </a:rPr>
              <a:t>Integrar millor l'aprenent dins els equips mitjançant el desenvolupament de les habilitats socials transversals (</a:t>
            </a:r>
            <a:r>
              <a:rPr lang="ca-ES" i="1" dirty="0" err="1">
                <a:solidFill>
                  <a:schemeClr val="tx1">
                    <a:lumMod val="75000"/>
                    <a:lumOff val="25000"/>
                  </a:schemeClr>
                </a:solidFill>
              </a:rPr>
              <a:t>soft</a:t>
            </a:r>
            <a:r>
              <a:rPr lang="ca-ES" i="1" dirty="0">
                <a:solidFill>
                  <a:schemeClr val="tx1">
                    <a:lumMod val="75000"/>
                    <a:lumOff val="25000"/>
                  </a:schemeClr>
                </a:solidFill>
              </a:rPr>
              <a:t> </a:t>
            </a:r>
            <a:r>
              <a:rPr lang="ca-ES" i="1" dirty="0" err="1">
                <a:solidFill>
                  <a:schemeClr val="tx1">
                    <a:lumMod val="75000"/>
                    <a:lumOff val="25000"/>
                  </a:schemeClr>
                </a:solidFill>
              </a:rPr>
              <a:t>skills</a:t>
            </a:r>
            <a:r>
              <a:rPr lang="ca-ES" dirty="0">
                <a:solidFill>
                  <a:schemeClr val="tx1">
                    <a:lumMod val="75000"/>
                    <a:lumOff val="25000"/>
                  </a:schemeClr>
                </a:solidFill>
              </a:rPr>
              <a:t>).</a:t>
            </a:r>
          </a:p>
          <a:p>
            <a:pPr lvl="1" algn="l">
              <a:lnSpc>
                <a:spcPct val="90000"/>
              </a:lnSpc>
            </a:pPr>
            <a:endParaRPr lang="ca-ES" dirty="0">
              <a:solidFill>
                <a:schemeClr val="tx1">
                  <a:lumMod val="75000"/>
                  <a:lumOff val="25000"/>
                </a:schemeClr>
              </a:solidFill>
            </a:endParaRPr>
          </a:p>
          <a:p>
            <a:pPr marL="285750" indent="-285750" algn="l">
              <a:lnSpc>
                <a:spcPct val="90000"/>
              </a:lnSpc>
              <a:buFont typeface="Wingdings 3" charset="2"/>
              <a:buChar char=""/>
            </a:pPr>
            <a:r>
              <a:rPr lang="ca-ES" sz="1600" b="1" dirty="0">
                <a:solidFill>
                  <a:schemeClr val="tx1">
                    <a:lumMod val="75000"/>
                    <a:lumOff val="25000"/>
                  </a:schemeClr>
                </a:solidFill>
              </a:rPr>
              <a:t>Avantatges</a:t>
            </a:r>
            <a:r>
              <a:rPr lang="ca-ES" sz="1600" dirty="0">
                <a:solidFill>
                  <a:schemeClr val="tx1">
                    <a:lumMod val="75000"/>
                    <a:lumOff val="25000"/>
                  </a:schemeClr>
                </a:solidFill>
              </a:rPr>
              <a:t> de la mobilitat per a l'</a:t>
            </a:r>
            <a:r>
              <a:rPr lang="ca-ES" sz="1600" b="1" dirty="0">
                <a:solidFill>
                  <a:schemeClr val="tx1">
                    <a:lumMod val="75000"/>
                    <a:lumOff val="25000"/>
                  </a:schemeClr>
                </a:solidFill>
              </a:rPr>
              <a:t>aprenent</a:t>
            </a:r>
            <a:r>
              <a:rPr lang="ca-ES" sz="1600" dirty="0">
                <a:solidFill>
                  <a:schemeClr val="tx1">
                    <a:lumMod val="75000"/>
                    <a:lumOff val="25000"/>
                  </a:schemeClr>
                </a:solidFill>
              </a:rPr>
              <a:t>:</a:t>
            </a:r>
          </a:p>
          <a:p>
            <a:pPr marL="742950" lvl="1" indent="-285750" algn="l">
              <a:lnSpc>
                <a:spcPct val="90000"/>
              </a:lnSpc>
              <a:buFont typeface="Wingdings 3" charset="2"/>
              <a:buChar char=""/>
            </a:pPr>
            <a:r>
              <a:rPr lang="ca-ES" dirty="0">
                <a:solidFill>
                  <a:schemeClr val="tx1">
                    <a:lumMod val="75000"/>
                    <a:lumOff val="25000"/>
                  </a:schemeClr>
                </a:solidFill>
              </a:rPr>
              <a:t>Descobrir una altra cultura i una altra forma de treballar per mitjà de la immersió en un centre de formació o empresa estrangers;</a:t>
            </a:r>
          </a:p>
          <a:p>
            <a:pPr marL="742950" lvl="1" indent="-285750" algn="l">
              <a:lnSpc>
                <a:spcPct val="90000"/>
              </a:lnSpc>
              <a:buFont typeface="Wingdings 3" charset="2"/>
              <a:buChar char=""/>
            </a:pPr>
            <a:r>
              <a:rPr lang="ca-ES" dirty="0">
                <a:solidFill>
                  <a:schemeClr val="tx1">
                    <a:lumMod val="75000"/>
                    <a:lumOff val="25000"/>
                  </a:schemeClr>
                </a:solidFill>
              </a:rPr>
              <a:t>Millorar les competències lingüístiques i culturals dins el context laboral;</a:t>
            </a:r>
          </a:p>
          <a:p>
            <a:pPr marL="742950" lvl="1" indent="-285750" algn="l">
              <a:lnSpc>
                <a:spcPct val="90000"/>
              </a:lnSpc>
              <a:buFont typeface="Wingdings 3" charset="2"/>
              <a:buChar char=""/>
            </a:pPr>
            <a:r>
              <a:rPr lang="ca-ES" dirty="0">
                <a:solidFill>
                  <a:schemeClr val="tx1">
                    <a:lumMod val="75000"/>
                    <a:lumOff val="25000"/>
                  </a:schemeClr>
                </a:solidFill>
              </a:rPr>
              <a:t>Enriquir les pràctiques professionals descobrint eines i tècniques pròpies de país d'acollida.</a:t>
            </a:r>
          </a:p>
          <a:p>
            <a:pPr marL="285750" indent="-285750" algn="l">
              <a:lnSpc>
                <a:spcPct val="90000"/>
              </a:lnSpc>
              <a:buFont typeface="Wingdings 3" charset="2"/>
              <a:buChar char=""/>
            </a:pPr>
            <a:endParaRPr lang="en-US" sz="1600" dirty="0">
              <a:solidFill>
                <a:schemeClr val="tx1">
                  <a:lumMod val="75000"/>
                  <a:lumOff val="25000"/>
                </a:schemeClr>
              </a:solidFill>
            </a:endParaRPr>
          </a:p>
        </p:txBody>
      </p:sp>
      <p:pic>
        <p:nvPicPr>
          <p:cNvPr id="17410" name="Picture 2" descr="Erasmus + : en route vers la mobilité européenne des apprentis!">
            <a:extLst>
              <a:ext uri="{FF2B5EF4-FFF2-40B4-BE49-F238E27FC236}">
                <a16:creationId xmlns:a16="http://schemas.microsoft.com/office/drawing/2014/main" id="{1296A20A-FB20-C949-B059-A1BB5995B1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0" r="26257" b="1"/>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3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244F2-5D48-344D-9F7D-BCDAFFCC1566}"/>
              </a:ext>
            </a:extLst>
          </p:cNvPr>
          <p:cNvSpPr>
            <a:spLocks noGrp="1"/>
          </p:cNvSpPr>
          <p:nvPr>
            <p:ph type="title"/>
          </p:nvPr>
        </p:nvSpPr>
        <p:spPr>
          <a:xfrm>
            <a:off x="677334" y="167813"/>
            <a:ext cx="8596668" cy="1320800"/>
          </a:xfrm>
        </p:spPr>
        <p:txBody>
          <a:bodyPr/>
          <a:lstStyle/>
          <a:p>
            <a:pPr algn="ctr"/>
            <a:r>
              <a:rPr lang="ca-ES" b="1" u="sng" dirty="0"/>
              <a:t>ÍNDEX</a:t>
            </a:r>
          </a:p>
        </p:txBody>
      </p:sp>
      <p:sp>
        <p:nvSpPr>
          <p:cNvPr id="3" name="Espace réservé du contenu 2">
            <a:extLst>
              <a:ext uri="{FF2B5EF4-FFF2-40B4-BE49-F238E27FC236}">
                <a16:creationId xmlns:a16="http://schemas.microsoft.com/office/drawing/2014/main" id="{C52EB1E9-20E9-2147-8F85-95230AB9FA53}"/>
              </a:ext>
            </a:extLst>
          </p:cNvPr>
          <p:cNvSpPr>
            <a:spLocks noGrp="1"/>
          </p:cNvSpPr>
          <p:nvPr>
            <p:ph idx="1"/>
          </p:nvPr>
        </p:nvSpPr>
        <p:spPr>
          <a:xfrm>
            <a:off x="677335" y="864544"/>
            <a:ext cx="8596668" cy="5993456"/>
          </a:xfrm>
        </p:spPr>
        <p:txBody>
          <a:bodyPr>
            <a:normAutofit/>
          </a:bodyPr>
          <a:lstStyle/>
          <a:p>
            <a:pPr algn="ctr"/>
            <a:r>
              <a:rPr lang="ca-ES" sz="2000" u="sng" dirty="0">
                <a:solidFill>
                  <a:schemeClr val="tx1"/>
                </a:solidFill>
              </a:rPr>
              <a:t>Introducció</a:t>
            </a:r>
          </a:p>
          <a:p>
            <a:pPr lvl="1" algn="just"/>
            <a:r>
              <a:rPr lang="ca-ES" sz="1800" dirty="0">
                <a:solidFill>
                  <a:schemeClr val="tx1"/>
                </a:solidFill>
              </a:rPr>
              <a:t>Orígens de l'aprenentatge</a:t>
            </a:r>
          </a:p>
          <a:p>
            <a:pPr lvl="1" algn="just"/>
            <a:r>
              <a:rPr lang="ca-ES" sz="1800" dirty="0">
                <a:solidFill>
                  <a:schemeClr val="tx1"/>
                </a:solidFill>
              </a:rPr>
              <a:t>Xifres clau de l'aprenentatge a França</a:t>
            </a:r>
          </a:p>
          <a:p>
            <a:pPr lvl="1" algn="just"/>
            <a:r>
              <a:rPr lang="ca-ES" sz="1800" dirty="0">
                <a:solidFill>
                  <a:schemeClr val="tx1"/>
                </a:solidFill>
              </a:rPr>
              <a:t>Organització de l'aprenentatge a França</a:t>
            </a:r>
          </a:p>
          <a:p>
            <a:pPr lvl="2" algn="just"/>
            <a:r>
              <a:rPr lang="ca-ES" sz="1800" u="sng" dirty="0">
                <a:solidFill>
                  <a:schemeClr val="tx1"/>
                </a:solidFill>
              </a:rPr>
              <a:t>Part 1. Concertació del contracte d'aprenentatge</a:t>
            </a:r>
          </a:p>
          <a:p>
            <a:pPr lvl="1" algn="just"/>
            <a:r>
              <a:rPr lang="ca-ES" sz="1800" dirty="0">
                <a:solidFill>
                  <a:schemeClr val="tx1"/>
                </a:solidFill>
              </a:rPr>
              <a:t>Requisits de fons del contracte d'aprenentatge</a:t>
            </a:r>
          </a:p>
          <a:p>
            <a:pPr lvl="1" algn="just"/>
            <a:r>
              <a:rPr lang="ca-ES" sz="1800" dirty="0">
                <a:solidFill>
                  <a:schemeClr val="tx1"/>
                </a:solidFill>
              </a:rPr>
              <a:t>Requisits de forma del contracte d'aprenentatge</a:t>
            </a:r>
          </a:p>
          <a:p>
            <a:pPr lvl="2" algn="just"/>
            <a:r>
              <a:rPr lang="ca-ES" sz="1800" u="sng" dirty="0">
                <a:solidFill>
                  <a:schemeClr val="tx1"/>
                </a:solidFill>
              </a:rPr>
              <a:t>Part 2. Execució del contracte d'aprenentatge</a:t>
            </a:r>
          </a:p>
          <a:p>
            <a:pPr lvl="1" algn="just"/>
            <a:r>
              <a:rPr lang="ca-ES" sz="1800" dirty="0">
                <a:solidFill>
                  <a:schemeClr val="tx1"/>
                </a:solidFill>
              </a:rPr>
              <a:t>Obligacions de l’ocupador</a:t>
            </a:r>
          </a:p>
          <a:p>
            <a:pPr lvl="1" algn="just"/>
            <a:r>
              <a:rPr lang="ca-ES" sz="1800" dirty="0">
                <a:solidFill>
                  <a:schemeClr val="tx1"/>
                </a:solidFill>
              </a:rPr>
              <a:t>Estatus jurídic de l'aprenent</a:t>
            </a:r>
          </a:p>
          <a:p>
            <a:pPr lvl="2" algn="just"/>
            <a:r>
              <a:rPr lang="ca-ES" sz="1800" u="sng" dirty="0">
                <a:solidFill>
                  <a:schemeClr val="tx1"/>
                </a:solidFill>
              </a:rPr>
              <a:t>Part 3. Extinció del contracte d'aprenentatge</a:t>
            </a:r>
          </a:p>
          <a:p>
            <a:pPr lvl="1" algn="just"/>
            <a:r>
              <a:rPr lang="ca-ES" sz="1800" dirty="0">
                <a:solidFill>
                  <a:schemeClr val="tx1"/>
                </a:solidFill>
              </a:rPr>
              <a:t>Extinció anticipada del contracte d'aprenentatge</a:t>
            </a:r>
          </a:p>
          <a:p>
            <a:pPr lvl="1" algn="just"/>
            <a:r>
              <a:rPr lang="ca-ES" sz="1800" dirty="0">
                <a:solidFill>
                  <a:schemeClr val="tx1"/>
                </a:solidFill>
              </a:rPr>
              <a:t>Extinció de mutu acord del contracte d'aprenentatge</a:t>
            </a:r>
          </a:p>
          <a:p>
            <a:pPr lvl="1" algn="just"/>
            <a:r>
              <a:rPr lang="ca-ES" sz="1800" dirty="0">
                <a:solidFill>
                  <a:schemeClr val="tx1"/>
                </a:solidFill>
              </a:rPr>
              <a:t>Extinció després dels 45 primers dies de formació pràctica en empresa</a:t>
            </a:r>
          </a:p>
        </p:txBody>
      </p:sp>
    </p:spTree>
    <p:extLst>
      <p:ext uri="{BB962C8B-B14F-4D97-AF65-F5344CB8AC3E}">
        <p14:creationId xmlns:p14="http://schemas.microsoft.com/office/powerpoint/2010/main" val="46757005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774998" y="177602"/>
            <a:ext cx="8596668" cy="777946"/>
          </a:xfrm>
        </p:spPr>
        <p:txBody>
          <a:bodyPr vert="horz" lIns="91440" tIns="45720" rIns="91440" bIns="45720" rtlCol="0" anchor="t">
            <a:normAutofit/>
          </a:bodyPr>
          <a:lstStyle/>
          <a:p>
            <a:pPr algn="ctr"/>
            <a:r>
              <a:rPr lang="ca-ES" sz="3600" b="1" dirty="0"/>
              <a:t>Mobilitat europea de l'aprenent</a:t>
            </a:r>
            <a:endParaRPr lang="ca-ES" sz="3600" b="1"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useBgFill="1">
        <p:nvSpPr>
          <p:cNvPr id="71" name="Sous-titre 2">
            <a:extLst>
              <a:ext uri="{FF2B5EF4-FFF2-40B4-BE49-F238E27FC236}">
                <a16:creationId xmlns:a16="http://schemas.microsoft.com/office/drawing/2014/main" id="{C80AFCEC-CDDD-114B-8BD5-161A98831249}"/>
              </a:ext>
            </a:extLst>
          </p:cNvPr>
          <p:cNvSpPr txBox="1">
            <a:spLocks/>
          </p:cNvSpPr>
          <p:nvPr/>
        </p:nvSpPr>
        <p:spPr>
          <a:xfrm>
            <a:off x="717675" y="1056133"/>
            <a:ext cx="11022418" cy="5831254"/>
          </a:xfrm>
          <a:prstGeom prst="rect">
            <a:avLst/>
          </a:prstGeom>
        </p:spPr>
        <p:txBody>
          <a:bodyPr vert="horz" lIns="91440" tIns="45720" rIns="91440" bIns="45720" rtlCol="0">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1900" dirty="0">
                <a:solidFill>
                  <a:schemeClr val="tx1"/>
                </a:solidFill>
              </a:rPr>
              <a:t>L'aprenent pot dur a terme una part del seu contracte a l'estranger per un </a:t>
            </a:r>
            <a:r>
              <a:rPr lang="ca-ES" sz="1900" b="1" dirty="0">
                <a:solidFill>
                  <a:schemeClr val="tx1"/>
                </a:solidFill>
              </a:rPr>
              <a:t>període</a:t>
            </a:r>
            <a:r>
              <a:rPr lang="ca-ES" sz="1900" dirty="0">
                <a:solidFill>
                  <a:schemeClr val="tx1"/>
                </a:solidFill>
              </a:rPr>
              <a:t> </a:t>
            </a:r>
            <a:r>
              <a:rPr lang="ca-ES" sz="1900" b="1" dirty="0">
                <a:solidFill>
                  <a:schemeClr val="tx1"/>
                </a:solidFill>
              </a:rPr>
              <a:t>màxim d'un any</a:t>
            </a:r>
            <a:r>
              <a:rPr lang="ca-ES" sz="1900" dirty="0">
                <a:solidFill>
                  <a:schemeClr val="tx1"/>
                </a:solidFill>
              </a:rPr>
              <a:t>. La durada d'execució del contracte </a:t>
            </a:r>
            <a:r>
              <a:rPr lang="ca-ES" sz="1900" b="1" dirty="0">
                <a:solidFill>
                  <a:schemeClr val="tx1"/>
                </a:solidFill>
              </a:rPr>
              <a:t>a França </a:t>
            </a:r>
            <a:r>
              <a:rPr lang="ca-ES" sz="1900" dirty="0">
                <a:solidFill>
                  <a:schemeClr val="tx1"/>
                </a:solidFill>
              </a:rPr>
              <a:t>ha de ser, no obstant, de </a:t>
            </a:r>
            <a:r>
              <a:rPr lang="ca-ES" sz="1900" b="1" dirty="0">
                <a:solidFill>
                  <a:schemeClr val="tx1"/>
                </a:solidFill>
              </a:rPr>
              <a:t>6 mesos </a:t>
            </a:r>
            <a:r>
              <a:rPr lang="ca-ES" sz="1900" dirty="0">
                <a:solidFill>
                  <a:schemeClr val="tx1"/>
                </a:solidFill>
              </a:rPr>
              <a:t>pel cap baix.</a:t>
            </a:r>
          </a:p>
          <a:p>
            <a:pPr marL="285750" indent="-285750" algn="just">
              <a:lnSpc>
                <a:spcPct val="90000"/>
              </a:lnSpc>
              <a:buFont typeface="Wingdings 3" charset="2"/>
              <a:buChar char=""/>
            </a:pPr>
            <a:r>
              <a:rPr lang="ca-ES" sz="1900" dirty="0">
                <a:solidFill>
                  <a:schemeClr val="tx1"/>
                </a:solidFill>
              </a:rPr>
              <a:t>Durant el període de mobilitat a l'estranger, el principi d'alternança entre formació i treball en empresa deixa d'aplicar-se:</a:t>
            </a:r>
          </a:p>
          <a:p>
            <a:pPr marL="742950" lvl="1" indent="-285750" algn="just">
              <a:lnSpc>
                <a:spcPct val="90000"/>
              </a:lnSpc>
              <a:buFont typeface="Wingdings 3" charset="2"/>
              <a:buChar char=""/>
            </a:pPr>
            <a:r>
              <a:rPr lang="ca-ES" sz="1700" dirty="0">
                <a:solidFill>
                  <a:schemeClr val="tx1"/>
                </a:solidFill>
              </a:rPr>
              <a:t>En cas de mobilitat internacional curta (1 a 4 setmanes), el projecte es planifica amb l’ocupador que subscriu el contracte d'aprenentatge, el qual segueix sent el responsable de la correcta execució del contracte, garanteix la protecció social de l'aprenent i paga el salari;</a:t>
            </a:r>
          </a:p>
          <a:p>
            <a:pPr marL="742950" lvl="1" indent="-285750" algn="just">
              <a:lnSpc>
                <a:spcPct val="90000"/>
              </a:lnSpc>
              <a:buFont typeface="Wingdings 3" charset="2"/>
              <a:buChar char=""/>
            </a:pPr>
            <a:r>
              <a:rPr lang="ca-ES" sz="1700" dirty="0">
                <a:solidFill>
                  <a:schemeClr val="tx1"/>
                </a:solidFill>
              </a:rPr>
              <a:t>En cas de mobilitat internacional llarga (més de 4 setmanes a l'estranger), queden en suspensió determinades clàusules del contracte d'aprenentatge.</a:t>
            </a:r>
          </a:p>
          <a:p>
            <a:pPr marL="285750" indent="-285750" algn="just">
              <a:lnSpc>
                <a:spcPct val="90000"/>
              </a:lnSpc>
              <a:buFont typeface="Wingdings 3" charset="2"/>
              <a:buChar char=""/>
            </a:pPr>
            <a:r>
              <a:rPr lang="ca-ES" sz="1900" dirty="0">
                <a:solidFill>
                  <a:schemeClr val="tx1"/>
                </a:solidFill>
              </a:rPr>
              <a:t>Durant el període de mobilitat llarga, l'aprenent està sota la </a:t>
            </a:r>
            <a:r>
              <a:rPr lang="ca-ES" sz="1900" b="1" dirty="0">
                <a:solidFill>
                  <a:schemeClr val="tx1"/>
                </a:solidFill>
              </a:rPr>
              <a:t>cobertura social de l’estat d'acollida</a:t>
            </a:r>
            <a:r>
              <a:rPr lang="ca-ES" sz="1900" dirty="0">
                <a:solidFill>
                  <a:schemeClr val="tx1"/>
                </a:solidFill>
              </a:rPr>
              <a:t> quan té la condició d'assalariat o assimilat en aquest estat, o bé sota la cobertura social francesa en el cas de ser un estudiant sense la condició d'assalariat al país d'acollida.</a:t>
            </a:r>
          </a:p>
          <a:p>
            <a:pPr marL="285750" indent="-285750" algn="just">
              <a:lnSpc>
                <a:spcPct val="90000"/>
              </a:lnSpc>
              <a:buFont typeface="Wingdings 3" charset="2"/>
              <a:buChar char=""/>
            </a:pPr>
            <a:r>
              <a:rPr lang="ca-ES" sz="1900" b="1" dirty="0">
                <a:solidFill>
                  <a:schemeClr val="tx1"/>
                </a:solidFill>
              </a:rPr>
              <a:t>Per als períodes de mobilitat</a:t>
            </a:r>
            <a:r>
              <a:rPr lang="ca-ES" sz="1900" dirty="0">
                <a:solidFill>
                  <a:schemeClr val="tx1"/>
                </a:solidFill>
              </a:rPr>
              <a:t>, </a:t>
            </a:r>
            <a:r>
              <a:rPr lang="ca-ES" sz="1900" b="1" dirty="0">
                <a:solidFill>
                  <a:schemeClr val="tx1"/>
                </a:solidFill>
              </a:rPr>
              <a:t>s'ha de signar un conveni de mobilitat </a:t>
            </a:r>
            <a:r>
              <a:rPr lang="ca-ES" sz="1900" dirty="0">
                <a:solidFill>
                  <a:schemeClr val="tx1"/>
                </a:solidFill>
              </a:rPr>
              <a:t>entre l'aprenent, el centre de formació de França, l'ocupador a l'estranger i el centre de formació a l'estranger. El conveni de mobilitat ha d'incloure:</a:t>
            </a:r>
          </a:p>
          <a:p>
            <a:pPr marL="742950" lvl="1" indent="-285750" algn="just">
              <a:lnSpc>
                <a:spcPct val="90000"/>
              </a:lnSpc>
              <a:buFont typeface="Wingdings 3" charset="2"/>
              <a:buChar char=""/>
            </a:pPr>
            <a:r>
              <a:rPr lang="ca-ES" sz="1700" dirty="0">
                <a:solidFill>
                  <a:schemeClr val="tx1"/>
                </a:solidFill>
              </a:rPr>
              <a:t>Contingut de l'ensenyament que es realitza;</a:t>
            </a:r>
          </a:p>
          <a:p>
            <a:pPr marL="742950" lvl="1" indent="-285750" algn="just">
              <a:lnSpc>
                <a:spcPct val="90000"/>
              </a:lnSpc>
              <a:buFont typeface="Wingdings 3" charset="2"/>
              <a:buChar char=""/>
            </a:pPr>
            <a:r>
              <a:rPr lang="ca-ES" sz="1700" dirty="0">
                <a:solidFill>
                  <a:schemeClr val="tx1"/>
                </a:solidFill>
              </a:rPr>
              <a:t>Empresa d'acollida;</a:t>
            </a:r>
          </a:p>
          <a:p>
            <a:pPr marL="742950" lvl="1" indent="-285750" algn="just">
              <a:lnSpc>
                <a:spcPct val="90000"/>
              </a:lnSpc>
              <a:buFont typeface="Wingdings 3" charset="2"/>
              <a:buChar char=""/>
            </a:pPr>
            <a:r>
              <a:rPr lang="ca-ES" sz="1700" dirty="0">
                <a:solidFill>
                  <a:schemeClr val="tx1"/>
                </a:solidFill>
              </a:rPr>
              <a:t>Compromís per part dels associats en termes d'objectius de la formació;</a:t>
            </a:r>
          </a:p>
          <a:p>
            <a:pPr marL="742950" lvl="1" indent="-285750" algn="just">
              <a:lnSpc>
                <a:spcPct val="90000"/>
              </a:lnSpc>
              <a:buFont typeface="Wingdings 3" charset="2"/>
              <a:buChar char=""/>
            </a:pPr>
            <a:r>
              <a:rPr lang="ca-ES" sz="1700" dirty="0">
                <a:solidFill>
                  <a:schemeClr val="tx1"/>
                </a:solidFill>
              </a:rPr>
              <a:t>Tasques a realitzar;</a:t>
            </a:r>
          </a:p>
          <a:p>
            <a:pPr marL="742950" lvl="1" indent="-285750" algn="just">
              <a:lnSpc>
                <a:spcPct val="90000"/>
              </a:lnSpc>
              <a:buFont typeface="Wingdings 3" charset="2"/>
              <a:buChar char=""/>
            </a:pPr>
            <a:r>
              <a:rPr lang="ca-ES" sz="1700" dirty="0">
                <a:solidFill>
                  <a:schemeClr val="tx1"/>
                </a:solidFill>
              </a:rPr>
              <a:t>Remuneració de l'aprenent, les seves vacances i dies lliures, la seva protecció social.</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2865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4974337" y="1265314"/>
            <a:ext cx="4299666" cy="3249131"/>
          </a:xfrm>
        </p:spPr>
        <p:txBody>
          <a:bodyPr vert="horz" lIns="91440" tIns="45720" rIns="91440" bIns="45720" rtlCol="0" anchor="b">
            <a:normAutofit/>
          </a:bodyPr>
          <a:lstStyle/>
          <a:p>
            <a:pPr algn="ctr">
              <a:lnSpc>
                <a:spcPct val="90000"/>
              </a:lnSpc>
            </a:pPr>
            <a:r>
              <a:rPr lang="ca-ES" sz="4200" b="1" u="sng" dirty="0"/>
              <a:t>Part 3 </a:t>
            </a:r>
            <a:br>
              <a:rPr lang="ca-ES" sz="4200" b="1" u="sng" dirty="0"/>
            </a:br>
            <a:r>
              <a:rPr lang="ca-ES" sz="4200" dirty="0"/>
              <a:t>Extinció del contracte d'aprenentatge</a:t>
            </a:r>
            <a:endParaRPr lang="ca-ES" sz="4200" kern="1200" dirty="0">
              <a:solidFill>
                <a:schemeClr val="accent1"/>
              </a:solidFill>
              <a:latin typeface="+mj-lt"/>
              <a:ea typeface="+mj-ea"/>
              <a:cs typeface="+mj-cs"/>
            </a:endParaRPr>
          </a:p>
        </p:txBody>
      </p:sp>
      <p:pic>
        <p:nvPicPr>
          <p:cNvPr id="7" name="Graphic 6" descr="Contrat avec un remplissage uni">
            <a:extLst>
              <a:ext uri="{FF2B5EF4-FFF2-40B4-BE49-F238E27FC236}">
                <a16:creationId xmlns:a16="http://schemas.microsoft.com/office/drawing/2014/main" id="{32410C98-FE26-4C6C-9480-DCDA8ED3B47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888604" y="1550139"/>
            <a:ext cx="3765692" cy="3765692"/>
          </a:xfrm>
          <a:prstGeom prst="rect">
            <a:avLst/>
          </a:prstGeom>
        </p:spPr>
      </p:pic>
      <p:pic>
        <p:nvPicPr>
          <p:cNvPr id="4" name="Graphic 6" descr="Panneau d’interdiction avec un remplissage uni">
            <a:extLst>
              <a:ext uri="{FF2B5EF4-FFF2-40B4-BE49-F238E27FC236}">
                <a16:creationId xmlns:a16="http://schemas.microsoft.com/office/drawing/2014/main" id="{7BA0D83C-9971-5147-ABD0-6B0ABBD996A6}"/>
              </a:ext>
            </a:extLst>
          </p:cNvPr>
          <p:cNvPicPr>
            <a:picLocks noChangeAspect="1"/>
          </p:cNvPicPr>
          <p:nvPr/>
        </p:nvPicPr>
        <p:blipFill>
          <a:blip r:embed="rId4">
            <a:extLst>
              <a:ext uri="{96DAC541-7B7A-43D3-8B79-37D633B846F1}">
                <asvg:svgBlip xmlns:asvg="http://schemas.microsoft.com/office/drawing/2016/SVG/main" xmlns="" r:embed="rId5"/>
              </a:ext>
            </a:extLst>
          </a:blip>
          <a:srcRect/>
          <a:stretch/>
        </p:blipFill>
        <p:spPr>
          <a:xfrm>
            <a:off x="1186927" y="1844477"/>
            <a:ext cx="3169046" cy="3169046"/>
          </a:xfrm>
          <a:prstGeom prst="rect">
            <a:avLst/>
          </a:prstGeom>
        </p:spPr>
      </p:pic>
    </p:spTree>
    <p:extLst>
      <p:ext uri="{BB962C8B-B14F-4D97-AF65-F5344CB8AC3E}">
        <p14:creationId xmlns:p14="http://schemas.microsoft.com/office/powerpoint/2010/main" val="79662863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ca-ES" sz="3600" b="1" dirty="0"/>
              <a:t>Règim jurídic per a l'extinció del contracte d'aprenentatge</a:t>
            </a:r>
          </a:p>
        </p:txBody>
      </p:sp>
      <p:pic>
        <p:nvPicPr>
          <p:cNvPr id="7" name="Graphic 6" descr="Document">
            <a:extLst>
              <a:ext uri="{FF2B5EF4-FFF2-40B4-BE49-F238E27FC236}">
                <a16:creationId xmlns:a16="http://schemas.microsoft.com/office/drawing/2014/main" id="{51C03293-9A15-4895-B3B0-10D5FEB9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7474" y="2159331"/>
            <a:ext cx="2915973" cy="2915973"/>
          </a:xfrm>
          <a:prstGeom prst="rect">
            <a:avLst/>
          </a:prstGeom>
        </p:spPr>
      </p:pic>
      <p:sp>
        <p:nvSpPr>
          <p:cNvPr id="3" name="Sous-titre 2">
            <a:extLst>
              <a:ext uri="{FF2B5EF4-FFF2-40B4-BE49-F238E27FC236}">
                <a16:creationId xmlns:a16="http://schemas.microsoft.com/office/drawing/2014/main" id="{D94B38CD-F17B-7E47-8EF8-3075EE6118D7}"/>
              </a:ext>
            </a:extLst>
          </p:cNvPr>
          <p:cNvSpPr>
            <a:spLocks noGrp="1"/>
          </p:cNvSpPr>
          <p:nvPr>
            <p:ph type="subTitle" idx="1"/>
          </p:nvPr>
        </p:nvSpPr>
        <p:spPr>
          <a:xfrm>
            <a:off x="3733447" y="2160589"/>
            <a:ext cx="5866821" cy="4287103"/>
          </a:xfrm>
        </p:spPr>
        <p:txBody>
          <a:bodyPr vert="horz" lIns="91440" tIns="45720" rIns="91440" bIns="45720" rtlCol="0">
            <a:normAutofit/>
          </a:bodyPr>
          <a:lstStyle/>
          <a:p>
            <a:pPr algn="just">
              <a:lnSpc>
                <a:spcPct val="90000"/>
              </a:lnSpc>
              <a:buFont typeface="Wingdings 3" charset="2"/>
              <a:buChar char=""/>
            </a:pPr>
            <a:r>
              <a:rPr lang="es-ES" sz="2200" dirty="0">
                <a:solidFill>
                  <a:schemeClr val="tx1"/>
                </a:solidFill>
              </a:rPr>
              <a:t> </a:t>
            </a:r>
            <a:r>
              <a:rPr lang="ca-ES" sz="2200" dirty="0">
                <a:solidFill>
                  <a:schemeClr val="tx1"/>
                </a:solidFill>
              </a:rPr>
              <a:t>L'extinció del contracte d'aprenentatge figura a l'article L. 6222-18 del Codi del Treball francès.</a:t>
            </a:r>
          </a:p>
          <a:p>
            <a:pPr algn="just">
              <a:lnSpc>
                <a:spcPct val="90000"/>
              </a:lnSpc>
              <a:buFont typeface="Wingdings 3" charset="2"/>
              <a:buChar char=""/>
            </a:pPr>
            <a:r>
              <a:rPr lang="ca-ES" sz="2200" dirty="0">
                <a:solidFill>
                  <a:schemeClr val="tx1"/>
                </a:solidFill>
              </a:rPr>
              <a:t> Es plantegen </a:t>
            </a:r>
            <a:r>
              <a:rPr lang="ca-ES" sz="2200" b="1" dirty="0">
                <a:solidFill>
                  <a:schemeClr val="tx1"/>
                </a:solidFill>
              </a:rPr>
              <a:t>diferents formes </a:t>
            </a:r>
            <a:r>
              <a:rPr lang="ca-ES" sz="2200" dirty="0">
                <a:solidFill>
                  <a:schemeClr val="tx1"/>
                </a:solidFill>
              </a:rPr>
              <a:t>d'extinció:</a:t>
            </a:r>
          </a:p>
          <a:p>
            <a:pPr lvl="1" algn="just">
              <a:lnSpc>
                <a:spcPct val="90000"/>
              </a:lnSpc>
              <a:buFont typeface="Wingdings 3" charset="2"/>
              <a:buChar char=""/>
            </a:pPr>
            <a:r>
              <a:rPr lang="ca-ES" sz="2000" dirty="0">
                <a:solidFill>
                  <a:schemeClr val="tx1"/>
                </a:solidFill>
              </a:rPr>
              <a:t> Abans del venciment dels primers 45 dies de formació pràctica;</a:t>
            </a:r>
          </a:p>
          <a:p>
            <a:pPr lvl="1" algn="just">
              <a:lnSpc>
                <a:spcPct val="90000"/>
              </a:lnSpc>
              <a:buFont typeface="Wingdings 3" charset="2"/>
              <a:buChar char=""/>
            </a:pPr>
            <a:r>
              <a:rPr lang="ca-ES" sz="2000" dirty="0">
                <a:solidFill>
                  <a:schemeClr val="tx1"/>
                </a:solidFill>
              </a:rPr>
              <a:t> Per mitjà d’un acord signat per ambdues parts;  </a:t>
            </a:r>
          </a:p>
          <a:p>
            <a:pPr lvl="1" algn="just">
              <a:lnSpc>
                <a:spcPct val="90000"/>
              </a:lnSpc>
              <a:buFont typeface="Wingdings 3" charset="2"/>
              <a:buChar char=""/>
            </a:pPr>
            <a:r>
              <a:rPr lang="ca-ES" sz="2000" dirty="0">
                <a:solidFill>
                  <a:schemeClr val="tx1"/>
                </a:solidFill>
              </a:rPr>
              <a:t> En cas de força major, falta greu de l'aprenent o ineptitud professional; </a:t>
            </a:r>
          </a:p>
          <a:p>
            <a:pPr lvl="1" algn="just">
              <a:lnSpc>
                <a:spcPct val="90000"/>
              </a:lnSpc>
              <a:buFont typeface="Wingdings 3" charset="2"/>
              <a:buChar char=""/>
            </a:pPr>
            <a:r>
              <a:rPr lang="ca-ES" sz="2000" dirty="0">
                <a:solidFill>
                  <a:schemeClr val="tx1"/>
                </a:solidFill>
              </a:rPr>
              <a:t> A iniciativa de l'aprenent, respectant el termini de preavís.</a:t>
            </a:r>
          </a:p>
        </p:txBody>
      </p:sp>
    </p:spTree>
    <p:extLst>
      <p:ext uri="{BB962C8B-B14F-4D97-AF65-F5344CB8AC3E}">
        <p14:creationId xmlns:p14="http://schemas.microsoft.com/office/powerpoint/2010/main" val="196773236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601788" y="332510"/>
            <a:ext cx="9634782" cy="1400873"/>
          </a:xfrm>
        </p:spPr>
        <p:txBody>
          <a:bodyPr vert="horz" lIns="91440" tIns="45720" rIns="91440" bIns="45720" rtlCol="0" anchor="t">
            <a:normAutofit fontScale="90000"/>
          </a:bodyPr>
          <a:lstStyle/>
          <a:p>
            <a:pPr algn="ctr"/>
            <a:r>
              <a:rPr lang="ca-ES" sz="3600" b="1" dirty="0"/>
              <a:t>Extinció anticipada del contracte d'aprenentatge </a:t>
            </a:r>
            <a:r>
              <a:rPr lang="ca-ES" sz="3100" i="1" dirty="0"/>
              <a:t>Extinció unilateral per </a:t>
            </a:r>
            <a:r>
              <a:rPr lang="ca-ES" sz="3100" i="1" u="sng" dirty="0"/>
              <a:t>qualsevol de les parts </a:t>
            </a:r>
            <a:r>
              <a:rPr lang="ca-ES" sz="3100" i="1" dirty="0"/>
              <a:t>durant </a:t>
            </a:r>
            <a:br>
              <a:rPr lang="ca-ES" sz="3100" i="1" dirty="0"/>
            </a:br>
            <a:r>
              <a:rPr lang="ca-ES" sz="3100" i="1" dirty="0"/>
              <a:t>"el període de prova"</a:t>
            </a:r>
            <a:endParaRPr lang="ca-E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946800"/>
            <a:ext cx="10022564" cy="4757442"/>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b="1" dirty="0">
                <a:solidFill>
                  <a:schemeClr val="tx1"/>
                </a:solidFill>
              </a:rPr>
              <a:t>Extinció abans del venciment dels primers 45 dies, consecutius o no</a:t>
            </a:r>
            <a:r>
              <a:rPr lang="ca-ES" sz="2000" dirty="0">
                <a:solidFill>
                  <a:schemeClr val="tx1"/>
                </a:solidFill>
              </a:rPr>
              <a:t>, per part de l'aprenent o de l'ocupador, </a:t>
            </a:r>
            <a:r>
              <a:rPr lang="ca-ES" sz="2000" b="1" dirty="0">
                <a:solidFill>
                  <a:schemeClr val="tx1"/>
                </a:solidFill>
              </a:rPr>
              <a:t>de formació pràctica en empresa realitzada per l'aprenent</a:t>
            </a:r>
            <a:r>
              <a:rPr lang="ca-ES" sz="2000" dirty="0">
                <a:solidFill>
                  <a:schemeClr val="tx1"/>
                </a:solidFill>
              </a:rPr>
              <a:t>.</a:t>
            </a:r>
          </a:p>
          <a:p>
            <a:pPr marL="742950" lvl="1" indent="-285750" algn="just">
              <a:lnSpc>
                <a:spcPct val="90000"/>
              </a:lnSpc>
              <a:buFont typeface="Wingdings 3" charset="2"/>
              <a:buChar char=""/>
            </a:pPr>
            <a:r>
              <a:rPr lang="ca-ES" sz="2000" dirty="0">
                <a:solidFill>
                  <a:schemeClr val="tx1"/>
                </a:solidFill>
              </a:rPr>
              <a:t>Es tracta d'un </a:t>
            </a:r>
            <a:r>
              <a:rPr lang="ca-ES" sz="2000" i="1" dirty="0">
                <a:solidFill>
                  <a:schemeClr val="tx1"/>
                </a:solidFill>
              </a:rPr>
              <a:t>període de prova</a:t>
            </a:r>
            <a:r>
              <a:rPr lang="ca-ES" sz="2000" dirty="0">
                <a:solidFill>
                  <a:schemeClr val="tx1"/>
                </a:solidFill>
              </a:rPr>
              <a:t>, malgrat que no hagi estat així denominada. La llei del 17 d'agost de 2015 sobre diàleg social i ocupació, coneguda com a llei </a:t>
            </a:r>
            <a:r>
              <a:rPr lang="ca-ES" sz="2000" dirty="0" err="1">
                <a:solidFill>
                  <a:schemeClr val="tx1"/>
                </a:solidFill>
              </a:rPr>
              <a:t>Rebsamen</a:t>
            </a:r>
            <a:r>
              <a:rPr lang="ca-ES" sz="2000" dirty="0">
                <a:solidFill>
                  <a:schemeClr val="tx1"/>
                </a:solidFill>
              </a:rPr>
              <a:t>, va reduir el període de prova de dos mesos a </a:t>
            </a:r>
            <a:r>
              <a:rPr lang="ca-ES" sz="2000" b="1" dirty="0">
                <a:solidFill>
                  <a:schemeClr val="tx1"/>
                </a:solidFill>
              </a:rPr>
              <a:t>45 dies</a:t>
            </a:r>
            <a:r>
              <a:rPr lang="ca-ES" sz="2000" dirty="0">
                <a:solidFill>
                  <a:schemeClr val="tx1"/>
                </a:solidFill>
              </a:rPr>
              <a:t>.</a:t>
            </a:r>
          </a:p>
          <a:p>
            <a:pPr marL="742950" lvl="1" indent="-285750" algn="just">
              <a:lnSpc>
                <a:spcPct val="90000"/>
              </a:lnSpc>
              <a:buFont typeface="Wingdings 3" charset="2"/>
              <a:buChar char=""/>
            </a:pPr>
            <a:r>
              <a:rPr lang="ca-ES" sz="2000" dirty="0">
                <a:solidFill>
                  <a:schemeClr val="tx1"/>
                </a:solidFill>
              </a:rPr>
              <a:t>L'extinció durant aquest període és </a:t>
            </a:r>
            <a:r>
              <a:rPr lang="ca-ES" sz="2000" b="1" dirty="0">
                <a:solidFill>
                  <a:schemeClr val="tx1"/>
                </a:solidFill>
              </a:rPr>
              <a:t>lliure</a:t>
            </a:r>
            <a:r>
              <a:rPr lang="ca-ES" sz="2000" dirty="0">
                <a:solidFill>
                  <a:schemeClr val="tx1"/>
                </a:solidFill>
              </a:rPr>
              <a:t>, es duu a terme sense avís previ i no requereix un motiu de justificació.</a:t>
            </a:r>
          </a:p>
          <a:p>
            <a:pPr marL="742950" lvl="1" indent="-285750" algn="just">
              <a:lnSpc>
                <a:spcPct val="90000"/>
              </a:lnSpc>
              <a:buFont typeface="Wingdings 3" charset="2"/>
              <a:buChar char=""/>
            </a:pPr>
            <a:r>
              <a:rPr lang="ca-ES" sz="2000" dirty="0">
                <a:solidFill>
                  <a:schemeClr val="tx1"/>
                </a:solidFill>
              </a:rPr>
              <a:t>Cal un </a:t>
            </a:r>
            <a:r>
              <a:rPr lang="ca-ES" sz="2000" b="1" dirty="0">
                <a:solidFill>
                  <a:schemeClr val="tx1"/>
                </a:solidFill>
              </a:rPr>
              <a:t>document escrit </a:t>
            </a:r>
            <a:r>
              <a:rPr lang="ca-ES" sz="2000" dirty="0">
                <a:solidFill>
                  <a:schemeClr val="tx1"/>
                </a:solidFill>
              </a:rPr>
              <a:t>que deixi constància d’aquesta extinció anticipada del contracte d'aprenentatge. L'extinció es notifica al director del Centre de Formació d'Aprenents, així com a l'organisme responsable de la presentació del contracte per al seu registre.</a:t>
            </a:r>
          </a:p>
          <a:p>
            <a:pPr marL="742950" lvl="1" indent="-285750" algn="just">
              <a:lnSpc>
                <a:spcPct val="90000"/>
              </a:lnSpc>
              <a:buFont typeface="Wingdings 3" charset="2"/>
              <a:buChar char=""/>
            </a:pPr>
            <a:r>
              <a:rPr lang="ca-ES" sz="2000" b="1" dirty="0">
                <a:solidFill>
                  <a:schemeClr val="tx1"/>
                </a:solidFill>
              </a:rPr>
              <a:t>No comporta cap indemnització</a:t>
            </a:r>
            <a:r>
              <a:rPr lang="ca-ES" sz="2000" dirty="0">
                <a:solidFill>
                  <a:schemeClr val="tx1"/>
                </a:solidFill>
              </a:rPr>
              <a:t>, tret que s'estipuli el contrari.</a:t>
            </a:r>
          </a:p>
          <a:p>
            <a:pPr marL="742950" lvl="1" indent="-285750" algn="just">
              <a:lnSpc>
                <a:spcPct val="90000"/>
              </a:lnSpc>
              <a:buFont typeface="Wingdings 3" charset="2"/>
              <a:buChar char=""/>
            </a:pPr>
            <a:r>
              <a:rPr lang="ca-ES" sz="2000" dirty="0">
                <a:solidFill>
                  <a:schemeClr val="tx1"/>
                </a:solidFill>
              </a:rPr>
              <a:t>L'extinció </a:t>
            </a:r>
            <a:r>
              <a:rPr lang="ca-ES" sz="2000" b="1" dirty="0">
                <a:solidFill>
                  <a:schemeClr val="tx1"/>
                </a:solidFill>
              </a:rPr>
              <a:t>no pot basar-se en un motiu discriminatori </a:t>
            </a:r>
            <a:r>
              <a:rPr lang="ca-ES" sz="2000" dirty="0">
                <a:solidFill>
                  <a:schemeClr val="tx1"/>
                </a:solidFill>
              </a:rPr>
              <a:t>(sexe, orientació sexual, opinió política o sindical, religió, etc.) i, per tant, ha de respectar el principi de la no discriminació social.</a:t>
            </a: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811291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375575" y="334109"/>
            <a:ext cx="9563423" cy="1485096"/>
          </a:xfrm>
        </p:spPr>
        <p:txBody>
          <a:bodyPr vert="horz" lIns="91440" tIns="45720" rIns="91440" bIns="45720" rtlCol="0" anchor="t">
            <a:normAutofit fontScale="90000"/>
          </a:bodyPr>
          <a:lstStyle/>
          <a:p>
            <a:pPr algn="ctr"/>
            <a:r>
              <a:rPr lang="ca-ES" sz="3600" b="1" dirty="0"/>
              <a:t>Extinció anticipada del contracte d'aprenentatge </a:t>
            </a:r>
            <a:r>
              <a:rPr lang="ca-ES" sz="3100" i="1" dirty="0"/>
              <a:t>Extinció unilateral per part de l'</a:t>
            </a:r>
            <a:r>
              <a:rPr lang="ca-ES" sz="3100" i="1" u="sng" dirty="0"/>
              <a:t>aprenent</a:t>
            </a:r>
            <a:r>
              <a:rPr lang="ca-ES" sz="3100" i="1" dirty="0"/>
              <a:t> després del "període de prova"</a:t>
            </a:r>
            <a:endParaRPr lang="ca-E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2056948"/>
            <a:ext cx="9763989" cy="4417004"/>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200" b="1" dirty="0">
                <a:solidFill>
                  <a:schemeClr val="tx1"/>
                </a:solidFill>
              </a:rPr>
              <a:t>Extinció després del venciment dels primers 45 dies, consecutius o no</a:t>
            </a:r>
            <a:r>
              <a:rPr lang="ca-ES" sz="2200" dirty="0">
                <a:solidFill>
                  <a:schemeClr val="tx1"/>
                </a:solidFill>
              </a:rPr>
              <a:t>, efectuada per l'aprenent:</a:t>
            </a:r>
          </a:p>
          <a:p>
            <a:pPr marL="742950" lvl="1" indent="-285750" algn="just">
              <a:lnSpc>
                <a:spcPct val="90000"/>
              </a:lnSpc>
              <a:buFont typeface="Wingdings 3" charset="2"/>
              <a:buChar char=""/>
            </a:pPr>
            <a:r>
              <a:rPr lang="ca-ES" sz="1900" dirty="0">
                <a:solidFill>
                  <a:schemeClr val="tx1"/>
                </a:solidFill>
              </a:rPr>
              <a:t>És una aportació important de la llei del 5 de setembre de 2018;</a:t>
            </a:r>
          </a:p>
          <a:p>
            <a:pPr marL="742950" lvl="1" indent="-285750" algn="just">
              <a:lnSpc>
                <a:spcPct val="90000"/>
              </a:lnSpc>
              <a:buFont typeface="Wingdings 3" charset="2"/>
              <a:buChar char=""/>
            </a:pPr>
            <a:r>
              <a:rPr lang="ca-ES" sz="1900" dirty="0">
                <a:solidFill>
                  <a:schemeClr val="tx1"/>
                </a:solidFill>
              </a:rPr>
              <a:t>L'aprenent ha de sol·licitar prèviament un </a:t>
            </a:r>
            <a:r>
              <a:rPr lang="ca-ES" sz="1900" b="1" dirty="0">
                <a:solidFill>
                  <a:schemeClr val="tx1"/>
                </a:solidFill>
              </a:rPr>
              <a:t>mediador</a:t>
            </a:r>
            <a:r>
              <a:rPr lang="ca-ES" sz="1900" dirty="0">
                <a:solidFill>
                  <a:schemeClr val="tx1"/>
                </a:solidFill>
              </a:rPr>
              <a:t>. El mediador és competent en cas de litigi relacionat amb el contracte d'aprenentatge (condicions de treball, durada de la jornada laboral, remuneració, vacances pagades, etc.). El mediador ha de ser neutral, no pot prendre decisions sobre el conflicte;</a:t>
            </a:r>
          </a:p>
          <a:p>
            <a:pPr marL="742950" lvl="1" indent="-285750" algn="just">
              <a:lnSpc>
                <a:spcPct val="90000"/>
              </a:lnSpc>
              <a:buFont typeface="Wingdings 3" charset="2"/>
              <a:buChar char=""/>
            </a:pPr>
            <a:r>
              <a:rPr lang="ca-ES" sz="1900" b="1" dirty="0">
                <a:solidFill>
                  <a:schemeClr val="tx1"/>
                </a:solidFill>
              </a:rPr>
              <a:t>Transcorregut un termini mínim de 5 dies naturals </a:t>
            </a:r>
            <a:r>
              <a:rPr lang="ca-ES" sz="1900" dirty="0">
                <a:solidFill>
                  <a:schemeClr val="tx1"/>
                </a:solidFill>
              </a:rPr>
              <a:t>des de la remissió al mediador, l'aprenent informa l'ocupador de la </a:t>
            </a:r>
            <a:r>
              <a:rPr lang="ca-ES" sz="1900" b="1" dirty="0">
                <a:solidFill>
                  <a:schemeClr val="tx1"/>
                </a:solidFill>
              </a:rPr>
              <a:t>seva intenció d'extingir </a:t>
            </a:r>
            <a:r>
              <a:rPr lang="ca-ES" sz="1900" dirty="0">
                <a:solidFill>
                  <a:schemeClr val="tx1"/>
                </a:solidFill>
              </a:rPr>
              <a:t>el contracte per qualsevol mitjà i fixa una data determinada;</a:t>
            </a:r>
          </a:p>
          <a:p>
            <a:pPr marL="742950" lvl="1" indent="-285750" algn="just">
              <a:lnSpc>
                <a:spcPct val="90000"/>
              </a:lnSpc>
              <a:buFont typeface="Wingdings 3" charset="2"/>
              <a:buChar char=""/>
            </a:pPr>
            <a:r>
              <a:rPr lang="ca-ES" sz="1900" dirty="0">
                <a:solidFill>
                  <a:schemeClr val="tx1"/>
                </a:solidFill>
              </a:rPr>
              <a:t>L'</a:t>
            </a:r>
            <a:r>
              <a:rPr lang="ca-ES" sz="1900" b="1" dirty="0">
                <a:solidFill>
                  <a:schemeClr val="tx1"/>
                </a:solidFill>
              </a:rPr>
              <a:t>extinció del contracte d'aprenentatge </a:t>
            </a:r>
            <a:r>
              <a:rPr lang="ca-ES" sz="1900" dirty="0">
                <a:solidFill>
                  <a:schemeClr val="tx1"/>
                </a:solidFill>
              </a:rPr>
              <a:t>ha de tenir lloc després d'un termini no inferior a </a:t>
            </a:r>
            <a:r>
              <a:rPr lang="ca-ES" sz="1900" b="1" dirty="0">
                <a:solidFill>
                  <a:schemeClr val="tx1"/>
                </a:solidFill>
              </a:rPr>
              <a:t>7 dies naturals a partir de la data en què es va informar </a:t>
            </a:r>
            <a:r>
              <a:rPr lang="ca-ES" sz="1900" dirty="0">
                <a:solidFill>
                  <a:schemeClr val="tx1"/>
                </a:solidFill>
              </a:rPr>
              <a:t>a l'ocupador de la intenció de l'aprenent d'extingir el contracte;</a:t>
            </a:r>
          </a:p>
          <a:p>
            <a:pPr marL="742950" lvl="1" indent="-285750" algn="just">
              <a:lnSpc>
                <a:spcPct val="90000"/>
              </a:lnSpc>
              <a:buFont typeface="Wingdings 3" charset="2"/>
              <a:buChar char=""/>
            </a:pPr>
            <a:r>
              <a:rPr lang="ca-ES" sz="1900" dirty="0">
                <a:solidFill>
                  <a:schemeClr val="tx1"/>
                </a:solidFill>
              </a:rPr>
              <a:t>En el cas d’un aprenent menor d'edat, el document d’extinció ha de comptar amb la signatura del seu representant legal. </a:t>
            </a:r>
            <a:endParaRPr lang="ca-ES" sz="1700"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705967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334108"/>
            <a:ext cx="9763989" cy="1320800"/>
          </a:xfrm>
        </p:spPr>
        <p:txBody>
          <a:bodyPr vert="horz" lIns="91440" tIns="45720" rIns="91440" bIns="45720" rtlCol="0" anchor="t">
            <a:normAutofit fontScale="90000"/>
          </a:bodyPr>
          <a:lstStyle/>
          <a:p>
            <a:pPr algn="ctr"/>
            <a:r>
              <a:rPr lang="ca-ES" sz="3600" b="1" dirty="0"/>
              <a:t>Extinció anticipada del contracte d'aprenentatge </a:t>
            </a:r>
            <a:r>
              <a:rPr lang="ca-ES" sz="3100" i="1" dirty="0"/>
              <a:t>Extinció unilateral per part de l'</a:t>
            </a:r>
            <a:r>
              <a:rPr lang="ca-ES" sz="3100" i="1" u="sng" dirty="0"/>
              <a:t>ocupador</a:t>
            </a:r>
            <a:r>
              <a:rPr lang="ca-ES" sz="3100" i="1" dirty="0"/>
              <a:t> després del "període de prova"</a:t>
            </a:r>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2029516"/>
            <a:ext cx="9763989" cy="4558384"/>
          </a:xfrm>
          <a:prstGeom prst="rect">
            <a:avLst/>
          </a:prstGeom>
        </p:spPr>
        <p:txBody>
          <a:bodyPr vert="horz" lIns="91440" tIns="45720" rIns="91440" bIns="45720" rtlCol="0">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b="1" dirty="0">
                <a:solidFill>
                  <a:schemeClr val="tx1"/>
                </a:solidFill>
              </a:rPr>
              <a:t>Extinció després del venciment dels primers 45 dies, consecutius o no</a:t>
            </a:r>
            <a:r>
              <a:rPr lang="ca-ES" sz="2000" dirty="0">
                <a:solidFill>
                  <a:schemeClr val="tx1"/>
                </a:solidFill>
              </a:rPr>
              <a:t>, efectuada per l’ocupador:</a:t>
            </a:r>
          </a:p>
          <a:p>
            <a:pPr marL="742950" lvl="1" indent="-285750" algn="just">
              <a:lnSpc>
                <a:spcPct val="90000"/>
              </a:lnSpc>
              <a:buFont typeface="Wingdings 3" charset="2"/>
              <a:buChar char=""/>
            </a:pPr>
            <a:r>
              <a:rPr lang="ca-ES" sz="1800" dirty="0">
                <a:solidFill>
                  <a:schemeClr val="tx1"/>
                </a:solidFill>
              </a:rPr>
              <a:t>El règim va ser modificat per la llei del 5 de setembre de 2018;</a:t>
            </a:r>
          </a:p>
          <a:p>
            <a:pPr marL="742950" lvl="1" indent="-285750" algn="just">
              <a:lnSpc>
                <a:spcPct val="90000"/>
              </a:lnSpc>
              <a:buFont typeface="Wingdings 3" charset="2"/>
              <a:buChar char=""/>
            </a:pPr>
            <a:r>
              <a:rPr lang="ca-ES" sz="1800" dirty="0">
                <a:solidFill>
                  <a:schemeClr val="tx1"/>
                </a:solidFill>
              </a:rPr>
              <a:t>L'extinció del contracte es pot produir en </a:t>
            </a:r>
            <a:r>
              <a:rPr lang="ca-ES" sz="1800" b="1" dirty="0">
                <a:solidFill>
                  <a:schemeClr val="tx1"/>
                </a:solidFill>
              </a:rPr>
              <a:t>cas de força major </a:t>
            </a:r>
            <a:r>
              <a:rPr lang="ca-ES" sz="1800" dirty="0">
                <a:solidFill>
                  <a:schemeClr val="tx1"/>
                </a:solidFill>
              </a:rPr>
              <a:t>(circumstància externa, imperiosa i imprevisible). Aquesta extinció es porta a terme d'acord amb la normativa d'acomiadament per motius personals (entrevista prèvia, notificació de l’acomiadament);</a:t>
            </a:r>
          </a:p>
          <a:p>
            <a:pPr marL="742950" lvl="1" indent="-285750" algn="just">
              <a:lnSpc>
                <a:spcPct val="90000"/>
              </a:lnSpc>
              <a:buFont typeface="Wingdings 3" charset="2"/>
              <a:buChar char=""/>
            </a:pPr>
            <a:r>
              <a:rPr lang="ca-ES" sz="1800" dirty="0">
                <a:solidFill>
                  <a:schemeClr val="tx1"/>
                </a:solidFill>
              </a:rPr>
              <a:t>L'extinció del contracte pot tenir lloc per </a:t>
            </a:r>
            <a:r>
              <a:rPr lang="ca-ES" sz="1800" b="1" dirty="0">
                <a:solidFill>
                  <a:schemeClr val="tx1"/>
                </a:solidFill>
              </a:rPr>
              <a:t>falta greu de l'aprenent</a:t>
            </a:r>
            <a:r>
              <a:rPr lang="ca-ES" sz="1800" dirty="0">
                <a:solidFill>
                  <a:schemeClr val="tx1"/>
                </a:solidFill>
              </a:rPr>
              <a:t>, és a dir, per un incompliment del jove treballador palès i de gravetat;</a:t>
            </a:r>
          </a:p>
          <a:p>
            <a:pPr marL="742950" lvl="1" indent="-285750" algn="just">
              <a:lnSpc>
                <a:spcPct val="90000"/>
              </a:lnSpc>
              <a:buFont typeface="Wingdings 3" charset="2"/>
              <a:buChar char=""/>
            </a:pPr>
            <a:r>
              <a:rPr lang="ca-ES" sz="1800" dirty="0">
                <a:solidFill>
                  <a:schemeClr val="tx1"/>
                </a:solidFill>
              </a:rPr>
              <a:t>En cas d'exclusió definitiva de l'aprenent del Centre de Formació d'Aprenents, l’ocupador té la facultat d'acomiadar l'aprenent o pot mantenir el contracte a condició que l'aprenent es matriculi en un nou Centre de Formació d'Aprenents en un termini de 2 mesos;</a:t>
            </a:r>
          </a:p>
          <a:p>
            <a:pPr marL="742950" lvl="1" indent="-285750" algn="just">
              <a:lnSpc>
                <a:spcPct val="90000"/>
              </a:lnSpc>
              <a:buFont typeface="Wingdings 3" charset="2"/>
              <a:buChar char=""/>
            </a:pPr>
            <a:r>
              <a:rPr lang="ca-ES" sz="1800" dirty="0">
                <a:solidFill>
                  <a:schemeClr val="tx1"/>
                </a:solidFill>
              </a:rPr>
              <a:t>L'extinció del contracte es pot produir per </a:t>
            </a:r>
            <a:r>
              <a:rPr lang="ca-ES" sz="1800" b="1" dirty="0">
                <a:solidFill>
                  <a:schemeClr val="tx1"/>
                </a:solidFill>
              </a:rPr>
              <a:t>defunció del mestre d'aprenentatge </a:t>
            </a:r>
            <a:r>
              <a:rPr lang="ca-ES" sz="1800" dirty="0">
                <a:solidFill>
                  <a:schemeClr val="tx1"/>
                </a:solidFill>
              </a:rPr>
              <a:t>en el cas d'una empresa unipersonal (Soc., 14 de novembre 2018, n° 17-24.464);</a:t>
            </a:r>
          </a:p>
          <a:p>
            <a:pPr marL="742950" lvl="1" indent="-285750" algn="just">
              <a:lnSpc>
                <a:spcPct val="90000"/>
              </a:lnSpc>
              <a:buFont typeface="Wingdings 3" charset="2"/>
              <a:buChar char=""/>
            </a:pPr>
            <a:r>
              <a:rPr lang="ca-ES" sz="1800" dirty="0">
                <a:solidFill>
                  <a:schemeClr val="tx1"/>
                </a:solidFill>
              </a:rPr>
              <a:t>L'extinció del contracte pot tenir lloc per </a:t>
            </a:r>
            <a:r>
              <a:rPr lang="ca-ES" sz="1800" b="1" dirty="0">
                <a:solidFill>
                  <a:schemeClr val="tx1"/>
                </a:solidFill>
              </a:rPr>
              <a:t>ineptitud física de l'aprenent.</a:t>
            </a:r>
            <a:endParaRPr lang="ca-ES"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03890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1214005" y="249044"/>
            <a:ext cx="9763989" cy="1311812"/>
          </a:xfrm>
        </p:spPr>
        <p:txBody>
          <a:bodyPr vert="horz" lIns="91440" tIns="45720" rIns="91440" bIns="45720" rtlCol="0" anchor="t">
            <a:normAutofit fontScale="90000"/>
          </a:bodyPr>
          <a:lstStyle/>
          <a:p>
            <a:pPr algn="ctr"/>
            <a:r>
              <a:rPr lang="ca-ES" sz="3600" b="1" dirty="0"/>
              <a:t>Extinció anticipada del contracte d'aprenentatge </a:t>
            </a:r>
            <a:r>
              <a:rPr lang="ca-ES" sz="3100" i="1" dirty="0"/>
              <a:t>Extinció unilateral per part de l'</a:t>
            </a:r>
            <a:r>
              <a:rPr lang="ca-ES" sz="3100" i="1" u="sng" dirty="0"/>
              <a:t>ocupador</a:t>
            </a:r>
            <a:r>
              <a:rPr lang="ca-ES" sz="3100" i="1" dirty="0"/>
              <a:t> després del "període de prova"</a:t>
            </a:r>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4005" y="1829837"/>
            <a:ext cx="9763989" cy="5038796"/>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b="1" dirty="0">
                <a:solidFill>
                  <a:schemeClr val="tx1"/>
                </a:solidFill>
              </a:rPr>
              <a:t>Extinció després del venciment dels primers 45 dies, consecutius o no</a:t>
            </a:r>
            <a:r>
              <a:rPr lang="ca-ES" sz="2000" dirty="0">
                <a:solidFill>
                  <a:schemeClr val="tx1"/>
                </a:solidFill>
              </a:rPr>
              <a:t>, efectuada per l’ocupador:</a:t>
            </a:r>
          </a:p>
          <a:p>
            <a:pPr marL="742950" lvl="1" indent="-285750" algn="just">
              <a:lnSpc>
                <a:spcPct val="90000"/>
              </a:lnSpc>
              <a:buFont typeface="Wingdings 3" charset="2"/>
              <a:buChar char=""/>
            </a:pPr>
            <a:r>
              <a:rPr lang="ca-ES" sz="1800" dirty="0">
                <a:solidFill>
                  <a:schemeClr val="tx1"/>
                </a:solidFill>
              </a:rPr>
              <a:t>En cas d'extinció del contracte d'aprenentatge, cal </a:t>
            </a:r>
            <a:r>
              <a:rPr lang="ca-ES" sz="1800" b="1" dirty="0">
                <a:solidFill>
                  <a:schemeClr val="tx1"/>
                </a:solidFill>
              </a:rPr>
              <a:t>deixar constància per escrit </a:t>
            </a:r>
            <a:r>
              <a:rPr lang="ca-ES" sz="1800" dirty="0">
                <a:solidFill>
                  <a:schemeClr val="tx1"/>
                </a:solidFill>
              </a:rPr>
              <a:t>de l'extinció i notificar-la al director del Centre de Formació d'Aprenents;</a:t>
            </a:r>
          </a:p>
          <a:p>
            <a:pPr marL="742950" lvl="1" indent="-285750" algn="just">
              <a:lnSpc>
                <a:spcPct val="90000"/>
              </a:lnSpc>
              <a:buFont typeface="Wingdings 3" charset="2"/>
              <a:buChar char=""/>
            </a:pPr>
            <a:r>
              <a:rPr lang="ca-ES" sz="1800" dirty="0">
                <a:solidFill>
                  <a:schemeClr val="tx1"/>
                </a:solidFill>
              </a:rPr>
              <a:t>El Centre de Formació d'Aprenents ha de permetre a l'aprenent </a:t>
            </a:r>
            <a:r>
              <a:rPr lang="ca-ES" sz="1800" b="1" dirty="0">
                <a:solidFill>
                  <a:schemeClr val="tx1"/>
                </a:solidFill>
              </a:rPr>
              <a:t>prosseguir la seva formació teòrica </a:t>
            </a:r>
            <a:r>
              <a:rPr lang="ca-ES" sz="1800" dirty="0">
                <a:solidFill>
                  <a:schemeClr val="tx1"/>
                </a:solidFill>
              </a:rPr>
              <a:t>durant 6 mesos i ha de contribuir a trobar-li un nou ocupador que li permeti completar el seu cicle de formació;</a:t>
            </a:r>
          </a:p>
          <a:p>
            <a:pPr marL="742950" lvl="1" indent="-285750" algn="just">
              <a:lnSpc>
                <a:spcPct val="90000"/>
              </a:lnSpc>
              <a:buFont typeface="Wingdings 3" charset="2"/>
              <a:buChar char=""/>
            </a:pPr>
            <a:r>
              <a:rPr lang="ca-ES" sz="1800" dirty="0">
                <a:solidFill>
                  <a:schemeClr val="tx1"/>
                </a:solidFill>
              </a:rPr>
              <a:t>Els casos d'extinció enumerats són </a:t>
            </a:r>
            <a:r>
              <a:rPr lang="ca-ES" sz="1800" b="1" dirty="0">
                <a:solidFill>
                  <a:schemeClr val="tx1"/>
                </a:solidFill>
              </a:rPr>
              <a:t>restrictius</a:t>
            </a:r>
            <a:r>
              <a:rPr lang="ca-ES" sz="1800" dirty="0">
                <a:solidFill>
                  <a:schemeClr val="tx1"/>
                </a:solidFill>
              </a:rPr>
              <a:t>, de manera que impossibiliten recórrer a la resolució judicial en dret comú (remissió al tribunal laboral —a França, </a:t>
            </a:r>
            <a:r>
              <a:rPr lang="ca-ES" sz="1800" i="1" dirty="0" err="1">
                <a:solidFill>
                  <a:schemeClr val="tx1"/>
                </a:solidFill>
              </a:rPr>
              <a:t>conseil</a:t>
            </a:r>
            <a:r>
              <a:rPr lang="ca-ES" sz="1800" i="1" dirty="0">
                <a:solidFill>
                  <a:schemeClr val="tx1"/>
                </a:solidFill>
              </a:rPr>
              <a:t> de </a:t>
            </a:r>
            <a:r>
              <a:rPr lang="ca-ES" sz="1800" i="1" dirty="0" err="1">
                <a:solidFill>
                  <a:schemeClr val="tx1"/>
                </a:solidFill>
              </a:rPr>
              <a:t>prud'hommes</a:t>
            </a:r>
            <a:r>
              <a:rPr lang="ca-ES" sz="1800" dirty="0">
                <a:solidFill>
                  <a:schemeClr val="tx1"/>
                </a:solidFill>
              </a:rPr>
              <a:t>—);</a:t>
            </a:r>
          </a:p>
          <a:p>
            <a:pPr marL="742950" lvl="1" indent="-285750" algn="just">
              <a:lnSpc>
                <a:spcPct val="90000"/>
              </a:lnSpc>
              <a:buFont typeface="Wingdings 3" charset="2"/>
              <a:buChar char=""/>
            </a:pPr>
            <a:r>
              <a:rPr lang="ca-ES" sz="1800" dirty="0">
                <a:solidFill>
                  <a:schemeClr val="tx1"/>
                </a:solidFill>
              </a:rPr>
              <a:t>En cas de </a:t>
            </a:r>
            <a:r>
              <a:rPr lang="ca-ES" sz="1800" b="1" dirty="0">
                <a:solidFill>
                  <a:schemeClr val="tx1"/>
                </a:solidFill>
              </a:rPr>
              <a:t>trencament per part de l'ocupador </a:t>
            </a:r>
            <a:r>
              <a:rPr lang="ca-ES" sz="1800" dirty="0">
                <a:solidFill>
                  <a:schemeClr val="tx1"/>
                </a:solidFill>
              </a:rPr>
              <a:t>de les normes que regulen l'extinció del contracte d'aprenentatge, l'aprenent pot aconseguir que l'ocupador sigui condemnat al pagament dels mesos de salari corresponents a la continuació del contracte fins a la seva finalització i d'una indemnització de reparació dels danys soferts;</a:t>
            </a:r>
          </a:p>
          <a:p>
            <a:pPr marL="742950" lvl="1" indent="-285750" algn="just">
              <a:lnSpc>
                <a:spcPct val="90000"/>
              </a:lnSpc>
              <a:buFont typeface="Wingdings 3" charset="2"/>
              <a:buChar char=""/>
            </a:pPr>
            <a:r>
              <a:rPr lang="ca-ES" sz="1800" dirty="0">
                <a:solidFill>
                  <a:schemeClr val="tx1"/>
                </a:solidFill>
              </a:rPr>
              <a:t>Si hi ha incompliment de les obligacions vinculades al contracte de treball, l’ocupador pot ser sancionat amb una multa per infracció de quarta classe (135 </a:t>
            </a:r>
            <a:r>
              <a:rPr lang="es-ES" sz="1800" dirty="0">
                <a:solidFill>
                  <a:schemeClr val="tx1"/>
                </a:solidFill>
              </a:rPr>
              <a:t>€).</a:t>
            </a:r>
            <a:endParaRPr lang="en-US"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9405200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97" name="Rectangle 8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4BAB5F1-C2EE-EA43-9E5B-7D22FD1D746C}"/>
              </a:ext>
            </a:extLst>
          </p:cNvPr>
          <p:cNvSpPr>
            <a:spLocks noGrp="1"/>
          </p:cNvSpPr>
          <p:nvPr>
            <p:ph type="ctrTitle"/>
          </p:nvPr>
        </p:nvSpPr>
        <p:spPr>
          <a:xfrm>
            <a:off x="583900" y="425548"/>
            <a:ext cx="11398710" cy="1485096"/>
          </a:xfrm>
        </p:spPr>
        <p:txBody>
          <a:bodyPr vert="horz" lIns="91440" tIns="45720" rIns="91440" bIns="45720" rtlCol="0" anchor="t">
            <a:normAutofit fontScale="90000"/>
          </a:bodyPr>
          <a:lstStyle/>
          <a:p>
            <a:pPr algn="ctr"/>
            <a:r>
              <a:rPr lang="ca-ES" sz="3600" b="1" dirty="0"/>
              <a:t>Extinció per mutu acord del contracte d'aprenentatge </a:t>
            </a:r>
            <a:r>
              <a:rPr lang="ca-ES" sz="3100" i="1" dirty="0"/>
              <a:t>Extinció per mutu acord entre </a:t>
            </a:r>
            <a:r>
              <a:rPr lang="ca-ES" sz="3100" i="1" u="sng" dirty="0"/>
              <a:t>l’ocupador i l'aprenent </a:t>
            </a:r>
            <a:r>
              <a:rPr lang="ca-ES" sz="3100" i="1" dirty="0"/>
              <a:t>després del "període de prova"</a:t>
            </a:r>
            <a:endParaRPr lang="ca-ES" sz="3600" i="1" dirty="0"/>
          </a:p>
        </p:txBody>
      </p:sp>
      <p:sp>
        <p:nvSpPr>
          <p:cNvPr id="98" name="Isosceles Triangle 8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Sous-titre 2">
            <a:extLst>
              <a:ext uri="{FF2B5EF4-FFF2-40B4-BE49-F238E27FC236}">
                <a16:creationId xmlns:a16="http://schemas.microsoft.com/office/drawing/2014/main" id="{C80AFCEC-CDDD-114B-8BD5-161A98831249}"/>
              </a:ext>
            </a:extLst>
          </p:cNvPr>
          <p:cNvSpPr txBox="1">
            <a:spLocks/>
          </p:cNvSpPr>
          <p:nvPr/>
        </p:nvSpPr>
        <p:spPr>
          <a:xfrm>
            <a:off x="1210361" y="2308760"/>
            <a:ext cx="10025495" cy="3643984"/>
          </a:xfrm>
          <a:prstGeom prst="rect">
            <a:avLst/>
          </a:prstGeom>
        </p:spPr>
        <p:txBody>
          <a:bodyPr vert="horz" lIns="91440" tIns="45720" rIns="91440" bIns="45720" rtlCol="0">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85750" indent="-285750" algn="just">
              <a:lnSpc>
                <a:spcPct val="90000"/>
              </a:lnSpc>
              <a:buFont typeface="Wingdings 3" charset="2"/>
              <a:buChar char=""/>
            </a:pPr>
            <a:r>
              <a:rPr lang="ca-ES" sz="2000" b="1" dirty="0">
                <a:solidFill>
                  <a:schemeClr val="tx1"/>
                </a:solidFill>
              </a:rPr>
              <a:t>Extinció després del venciment dels primers 45 dies, consecutius o no</a:t>
            </a:r>
            <a:r>
              <a:rPr lang="ca-ES" sz="2000" dirty="0">
                <a:solidFill>
                  <a:schemeClr val="tx1"/>
                </a:solidFill>
              </a:rPr>
              <a:t>, efectuada per les dues parts del contracte d'aprenentatge (a França, anomenada </a:t>
            </a:r>
            <a:r>
              <a:rPr lang="fr-FR" sz="2000" i="1" dirty="0">
                <a:solidFill>
                  <a:schemeClr val="tx1"/>
                </a:solidFill>
              </a:rPr>
              <a:t>rupture conventionnelle</a:t>
            </a:r>
            <a:r>
              <a:rPr lang="ca-ES" sz="2000" dirty="0">
                <a:solidFill>
                  <a:schemeClr val="tx1"/>
                </a:solidFill>
              </a:rPr>
              <a:t>):</a:t>
            </a:r>
          </a:p>
          <a:p>
            <a:pPr marL="742950" lvl="1" indent="-285750" algn="just">
              <a:lnSpc>
                <a:spcPct val="90000"/>
              </a:lnSpc>
              <a:buFont typeface="Wingdings 3" charset="2"/>
              <a:buChar char=""/>
            </a:pPr>
            <a:r>
              <a:rPr lang="ca-ES" sz="1800" dirty="0">
                <a:solidFill>
                  <a:schemeClr val="tx1"/>
                </a:solidFill>
              </a:rPr>
              <a:t>L'ocupador i l'aprenent han de donar el seu </a:t>
            </a:r>
            <a:r>
              <a:rPr lang="ca-ES" sz="1800" b="1" dirty="0">
                <a:solidFill>
                  <a:schemeClr val="tx1"/>
                </a:solidFill>
              </a:rPr>
              <a:t>consentiment informat</a:t>
            </a:r>
            <a:r>
              <a:rPr lang="ca-ES" sz="1800" dirty="0">
                <a:solidFill>
                  <a:schemeClr val="tx1"/>
                </a:solidFill>
              </a:rPr>
              <a:t>. No hi ha d'haver vici del consentiment;</a:t>
            </a:r>
          </a:p>
          <a:p>
            <a:pPr marL="742950" lvl="1" indent="-285750" algn="just">
              <a:lnSpc>
                <a:spcPct val="90000"/>
              </a:lnSpc>
              <a:buFont typeface="Wingdings 3" charset="2"/>
              <a:buChar char=""/>
            </a:pPr>
            <a:r>
              <a:rPr lang="ca-ES" sz="1800" dirty="0">
                <a:solidFill>
                  <a:schemeClr val="tx1"/>
                </a:solidFill>
              </a:rPr>
              <a:t>L'extinció per mutu acord ha de </a:t>
            </a:r>
            <a:r>
              <a:rPr lang="ca-ES" sz="1800" b="1" dirty="0">
                <a:solidFill>
                  <a:schemeClr val="tx1"/>
                </a:solidFill>
              </a:rPr>
              <a:t>constar per escrit</a:t>
            </a:r>
            <a:r>
              <a:rPr lang="ca-ES" sz="1800" dirty="0">
                <a:solidFill>
                  <a:schemeClr val="tx1"/>
                </a:solidFill>
              </a:rPr>
              <a:t> i estar </a:t>
            </a:r>
            <a:r>
              <a:rPr lang="ca-ES" sz="1800" b="1" dirty="0">
                <a:solidFill>
                  <a:schemeClr val="tx1"/>
                </a:solidFill>
              </a:rPr>
              <a:t>signada </a:t>
            </a:r>
            <a:r>
              <a:rPr lang="ca-ES" sz="1800" dirty="0">
                <a:solidFill>
                  <a:schemeClr val="tx1"/>
                </a:solidFill>
              </a:rPr>
              <a:t>per les dues parts del contracte;</a:t>
            </a:r>
          </a:p>
          <a:p>
            <a:pPr marL="742950" lvl="1" indent="-285750" algn="just">
              <a:lnSpc>
                <a:spcPct val="90000"/>
              </a:lnSpc>
              <a:buFont typeface="Wingdings 3" charset="2"/>
              <a:buChar char=""/>
            </a:pPr>
            <a:r>
              <a:rPr lang="ca-ES" sz="1800" dirty="0">
                <a:solidFill>
                  <a:schemeClr val="tx1"/>
                </a:solidFill>
              </a:rPr>
              <a:t>L'extinció s'ha de </a:t>
            </a:r>
            <a:r>
              <a:rPr lang="ca-ES" sz="1800" b="1" dirty="0">
                <a:solidFill>
                  <a:schemeClr val="tx1"/>
                </a:solidFill>
              </a:rPr>
              <a:t>notificar per escrit al director del Centre de Formació d'Aprenents </a:t>
            </a:r>
            <a:r>
              <a:rPr lang="ca-ES" sz="1800" dirty="0">
                <a:solidFill>
                  <a:schemeClr val="tx1"/>
                </a:solidFill>
              </a:rPr>
              <a:t>i s’ha de transmetre a la cambra oficial de representació;</a:t>
            </a:r>
          </a:p>
          <a:p>
            <a:pPr marL="742950" lvl="1" indent="-285750" algn="just">
              <a:lnSpc>
                <a:spcPct val="90000"/>
              </a:lnSpc>
              <a:buFont typeface="Wingdings 3" charset="2"/>
              <a:buChar char=""/>
            </a:pPr>
            <a:r>
              <a:rPr lang="ca-ES" sz="1800" dirty="0">
                <a:solidFill>
                  <a:schemeClr val="tx1"/>
                </a:solidFill>
              </a:rPr>
              <a:t>L’ocupador que posa fi al contracte d'aprenentatge sense un acord és culpable d’</a:t>
            </a:r>
            <a:r>
              <a:rPr lang="ca-ES" sz="1800" b="1" dirty="0">
                <a:solidFill>
                  <a:schemeClr val="tx1"/>
                </a:solidFill>
              </a:rPr>
              <a:t>extinció abusiva</a:t>
            </a:r>
            <a:r>
              <a:rPr lang="ca-ES" sz="1800" dirty="0">
                <a:solidFill>
                  <a:schemeClr val="tx1"/>
                </a:solidFill>
              </a:rPr>
              <a:t>. Poden ser atorgades indemnitzacions a l'aprenent.</a:t>
            </a:r>
            <a:endParaRPr lang="ca-ES" dirty="0">
              <a:solidFill>
                <a:schemeClr val="tx1"/>
              </a:solidFill>
            </a:endParaRPr>
          </a:p>
        </p:txBody>
      </p:sp>
      <p:sp>
        <p:nvSpPr>
          <p:cNvPr id="99" name="Isosceles Triangle 9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178909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DB775-7921-D342-86CD-60B1926D4A33}"/>
              </a:ext>
            </a:extLst>
          </p:cNvPr>
          <p:cNvSpPr>
            <a:spLocks noGrp="1"/>
          </p:cNvSpPr>
          <p:nvPr>
            <p:ph type="ctrTitle"/>
          </p:nvPr>
        </p:nvSpPr>
        <p:spPr>
          <a:xfrm>
            <a:off x="12290" y="3028443"/>
            <a:ext cx="10539886" cy="799380"/>
          </a:xfrm>
        </p:spPr>
        <p:txBody>
          <a:bodyPr/>
          <a:lstStyle/>
          <a:p>
            <a:pPr algn="ctr"/>
            <a:r>
              <a:rPr lang="ca-ES" sz="4400" b="1" dirty="0"/>
              <a:t>Gràcies per la vostra atenció</a:t>
            </a:r>
          </a:p>
        </p:txBody>
      </p:sp>
      <p:pic>
        <p:nvPicPr>
          <p:cNvPr id="1026" name="Picture 2" descr="Logo UPVD format PNG - UPVD - Logo UPVD format PNG">
            <a:extLst>
              <a:ext uri="{FF2B5EF4-FFF2-40B4-BE49-F238E27FC236}">
                <a16:creationId xmlns:a16="http://schemas.microsoft.com/office/drawing/2014/main" id="{BC3336BD-FB53-8F43-8E91-264155AFB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6059487"/>
            <a:ext cx="1494777" cy="79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 long learning Transversalis - Le projet LLL-transversalis">
            <a:extLst>
              <a:ext uri="{FF2B5EF4-FFF2-40B4-BE49-F238E27FC236}">
                <a16:creationId xmlns:a16="http://schemas.microsoft.com/office/drawing/2014/main" id="{FF5C8153-685E-CB4E-BF3B-305232F9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067" y="6059487"/>
            <a:ext cx="748607" cy="798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CTEFA - Manuel d'utilisation du Logo">
            <a:extLst>
              <a:ext uri="{FF2B5EF4-FFF2-40B4-BE49-F238E27FC236}">
                <a16:creationId xmlns:a16="http://schemas.microsoft.com/office/drawing/2014/main" id="{EDB84213-4FA5-8448-B22F-B681E364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74" y="6058620"/>
            <a:ext cx="2316694" cy="79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19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1F0D8-AEEC-8744-B334-01E348A003E0}"/>
              </a:ext>
            </a:extLst>
          </p:cNvPr>
          <p:cNvSpPr>
            <a:spLocks noGrp="1"/>
          </p:cNvSpPr>
          <p:nvPr>
            <p:ph type="title"/>
          </p:nvPr>
        </p:nvSpPr>
        <p:spPr>
          <a:xfrm>
            <a:off x="5409052" y="2738249"/>
            <a:ext cx="4299666" cy="1381501"/>
          </a:xfrm>
        </p:spPr>
        <p:txBody>
          <a:bodyPr vert="horz" lIns="91440" tIns="45720" rIns="91440" bIns="45720" rtlCol="0" anchor="b">
            <a:normAutofit/>
          </a:bodyPr>
          <a:lstStyle/>
          <a:p>
            <a:pPr>
              <a:lnSpc>
                <a:spcPct val="90000"/>
              </a:lnSpc>
            </a:pPr>
            <a:r>
              <a:rPr lang="es-ES" sz="4200" b="1" u="sng" kern="1200" dirty="0">
                <a:solidFill>
                  <a:schemeClr val="accent1"/>
                </a:solidFill>
                <a:latin typeface="+mj-lt"/>
                <a:ea typeface="+mj-ea"/>
                <a:cs typeface="+mj-cs"/>
              </a:rPr>
              <a:t>INTRODUCCIÓ</a:t>
            </a:r>
            <a:r>
              <a:rPr lang="en-US" sz="4200" b="1" kern="1200" dirty="0">
                <a:solidFill>
                  <a:schemeClr val="accent1"/>
                </a:solidFill>
                <a:latin typeface="+mj-lt"/>
                <a:ea typeface="+mj-ea"/>
                <a:cs typeface="+mj-cs"/>
              </a:rPr>
              <a:t/>
            </a:r>
            <a:br>
              <a:rPr lang="en-US" sz="4200" b="1" kern="1200" dirty="0">
                <a:solidFill>
                  <a:schemeClr val="accent1"/>
                </a:solidFill>
                <a:latin typeface="+mj-lt"/>
                <a:ea typeface="+mj-ea"/>
                <a:cs typeface="+mj-cs"/>
              </a:rPr>
            </a:br>
            <a:endParaRPr lang="en-US" sz="4200" b="1" kern="1200" dirty="0">
              <a:solidFill>
                <a:schemeClr val="accent1"/>
              </a:solidFill>
              <a:latin typeface="+mj-lt"/>
              <a:ea typeface="+mj-ea"/>
              <a:cs typeface="+mj-cs"/>
            </a:endParaRPr>
          </a:p>
        </p:txBody>
      </p:sp>
      <p:pic>
        <p:nvPicPr>
          <p:cNvPr id="16" name="Picture 2" descr="Apprentissage : la réforme des centres de formation sur les rails -  Actualité fonction publique territoriale">
            <a:extLst>
              <a:ext uri="{FF2B5EF4-FFF2-40B4-BE49-F238E27FC236}">
                <a16:creationId xmlns:a16="http://schemas.microsoft.com/office/drawing/2014/main" id="{96A15A0F-D53B-EC45-B4F1-CF1914E348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629" y="2053930"/>
            <a:ext cx="4602747" cy="275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186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9C5EF1D5-C9DA-4D89-A73B-4CB6C35162DF}"/>
              </a:ext>
            </a:extLst>
          </p:cNvPr>
          <p:cNvSpPr>
            <a:spLocks noGrp="1"/>
          </p:cNvSpPr>
          <p:nvPr>
            <p:ph type="title"/>
          </p:nvPr>
        </p:nvSpPr>
        <p:spPr>
          <a:xfrm>
            <a:off x="1333502" y="609600"/>
            <a:ext cx="8596668" cy="1320800"/>
          </a:xfrm>
        </p:spPr>
        <p:txBody>
          <a:bodyPr>
            <a:normAutofit/>
          </a:bodyPr>
          <a:lstStyle/>
          <a:p>
            <a:pPr algn="ctr"/>
            <a:r>
              <a:rPr lang="ca-ES" b="1" dirty="0"/>
              <a:t>Orígens de l'aprenentatge </a:t>
            </a:r>
            <a:br>
              <a:rPr lang="ca-ES" b="1" dirty="0"/>
            </a:br>
            <a:r>
              <a:rPr lang="ca-ES" b="1" i="1" dirty="0"/>
              <a:t>T</a:t>
            </a:r>
            <a:r>
              <a:rPr lang="ca-ES" i="1" dirty="0"/>
              <a:t>erminologia “aprenentatge”</a:t>
            </a:r>
            <a:endParaRPr lang="ca-ES" i="1" dirty="0">
              <a:highlight>
                <a:srgbClr val="00FFFF"/>
              </a:highlight>
            </a:endParaRPr>
          </a:p>
        </p:txBody>
      </p:sp>
      <p:sp>
        <p:nvSpPr>
          <p:cNvPr id="13" name="Espace réservé du contenu 2">
            <a:extLst>
              <a:ext uri="{FF2B5EF4-FFF2-40B4-BE49-F238E27FC236}">
                <a16:creationId xmlns:a16="http://schemas.microsoft.com/office/drawing/2014/main" id="{FF25B2A0-6B32-44D6-AC8B-6E7BDCA7A1CB}"/>
              </a:ext>
            </a:extLst>
          </p:cNvPr>
          <p:cNvSpPr>
            <a:spLocks noGrp="1"/>
          </p:cNvSpPr>
          <p:nvPr>
            <p:ph idx="1"/>
          </p:nvPr>
        </p:nvSpPr>
        <p:spPr>
          <a:xfrm>
            <a:off x="1333502" y="2235020"/>
            <a:ext cx="8596668" cy="3880773"/>
          </a:xfrm>
        </p:spPr>
        <p:txBody>
          <a:bodyPr>
            <a:normAutofit/>
          </a:bodyPr>
          <a:lstStyle/>
          <a:p>
            <a:pPr algn="just"/>
            <a:r>
              <a:rPr lang="ca-ES" sz="2400" b="1" dirty="0">
                <a:solidFill>
                  <a:schemeClr val="tx1"/>
                </a:solidFill>
              </a:rPr>
              <a:t>L'etimologia </a:t>
            </a:r>
            <a:r>
              <a:rPr lang="ca-ES" sz="2400" dirty="0">
                <a:solidFill>
                  <a:schemeClr val="tx1"/>
                </a:solidFill>
              </a:rPr>
              <a:t>dels termes </a:t>
            </a:r>
            <a:r>
              <a:rPr lang="ca-ES" sz="2400" i="1" dirty="0">
                <a:solidFill>
                  <a:schemeClr val="tx1"/>
                </a:solidFill>
              </a:rPr>
              <a:t>aprenentatge</a:t>
            </a:r>
            <a:r>
              <a:rPr lang="ca-ES" sz="2400" dirty="0">
                <a:solidFill>
                  <a:schemeClr val="tx1"/>
                </a:solidFill>
              </a:rPr>
              <a:t> i </a:t>
            </a:r>
            <a:r>
              <a:rPr lang="ca-ES" sz="2400" i="1" dirty="0">
                <a:solidFill>
                  <a:schemeClr val="tx1"/>
                </a:solidFill>
              </a:rPr>
              <a:t>aprenent</a:t>
            </a:r>
            <a:r>
              <a:rPr lang="ca-ES" sz="2400" dirty="0">
                <a:solidFill>
                  <a:schemeClr val="tx1"/>
                </a:solidFill>
              </a:rPr>
              <a:t> deriva del mot </a:t>
            </a:r>
            <a:r>
              <a:rPr lang="ca-ES" sz="2400" i="1" dirty="0">
                <a:solidFill>
                  <a:schemeClr val="tx1"/>
                </a:solidFill>
              </a:rPr>
              <a:t>aprendre.</a:t>
            </a:r>
          </a:p>
          <a:p>
            <a:pPr lvl="1" algn="just"/>
            <a:r>
              <a:rPr lang="es-ES" sz="2000" dirty="0">
                <a:solidFill>
                  <a:schemeClr val="tx1"/>
                </a:solidFill>
              </a:rPr>
              <a:t>L’</a:t>
            </a:r>
            <a:r>
              <a:rPr lang="ca-ES" sz="2000" dirty="0">
                <a:solidFill>
                  <a:schemeClr val="tx1"/>
                </a:solidFill>
              </a:rPr>
              <a:t>aprenentatge és un </a:t>
            </a:r>
            <a:r>
              <a:rPr lang="ca-ES" sz="2000" b="1" dirty="0">
                <a:solidFill>
                  <a:schemeClr val="tx1"/>
                </a:solidFill>
              </a:rPr>
              <a:t>ensenyament</a:t>
            </a:r>
            <a:r>
              <a:rPr lang="ca-ES" sz="2000" dirty="0">
                <a:solidFill>
                  <a:schemeClr val="tx1"/>
                </a:solidFill>
              </a:rPr>
              <a:t> impartit pel mestre al seu alumne, que és l'aprenent.</a:t>
            </a:r>
            <a:endParaRPr lang="es-ES" sz="2000" dirty="0">
              <a:solidFill>
                <a:schemeClr val="tx1"/>
              </a:solidFill>
            </a:endParaRPr>
          </a:p>
          <a:p>
            <a:pPr lvl="1" algn="just"/>
            <a:r>
              <a:rPr lang="es-ES" sz="2000" dirty="0">
                <a:solidFill>
                  <a:schemeClr val="tx1"/>
                </a:solidFill>
              </a:rPr>
              <a:t>L’</a:t>
            </a:r>
            <a:r>
              <a:rPr lang="ca-ES" sz="2000" dirty="0">
                <a:solidFill>
                  <a:schemeClr val="tx1"/>
                </a:solidFill>
              </a:rPr>
              <a:t>aprenentatge té com a objectiu la preparació dels joves per a l'</a:t>
            </a:r>
            <a:r>
              <a:rPr lang="ca-ES" sz="2000" b="1" dirty="0">
                <a:solidFill>
                  <a:schemeClr val="tx1"/>
                </a:solidFill>
              </a:rPr>
              <a:t>exercici d’una professió</a:t>
            </a:r>
            <a:r>
              <a:rPr lang="ca-ES" sz="2000" dirty="0">
                <a:solidFill>
                  <a:schemeClr val="tx1"/>
                </a:solidFill>
              </a:rPr>
              <a:t>.</a:t>
            </a:r>
            <a:endParaRPr lang="es-ES" sz="2000" dirty="0">
              <a:solidFill>
                <a:schemeClr val="tx1"/>
              </a:solidFill>
            </a:endParaRPr>
          </a:p>
          <a:p>
            <a:pPr lvl="1" algn="just"/>
            <a:r>
              <a:rPr lang="es-ES" sz="2000" dirty="0">
                <a:solidFill>
                  <a:schemeClr val="tx1"/>
                </a:solidFill>
              </a:rPr>
              <a:t>L’</a:t>
            </a:r>
            <a:r>
              <a:rPr lang="ca-ES" sz="2000" dirty="0">
                <a:solidFill>
                  <a:schemeClr val="tx1"/>
                </a:solidFill>
              </a:rPr>
              <a:t>aprenentatge està intrínsecament vinculat a la </a:t>
            </a:r>
            <a:r>
              <a:rPr lang="ca-ES" sz="2000" b="1" dirty="0">
                <a:solidFill>
                  <a:schemeClr val="tx1"/>
                </a:solidFill>
              </a:rPr>
              <a:t>generositat humana</a:t>
            </a:r>
            <a:r>
              <a:rPr lang="ca-ES" sz="2000" dirty="0">
                <a:solidFill>
                  <a:schemeClr val="tx1"/>
                </a:solidFill>
              </a:rPr>
              <a:t>.</a:t>
            </a:r>
          </a:p>
          <a:p>
            <a:pPr lvl="1" algn="just"/>
            <a:endParaRPr lang="es-ES" sz="2000" dirty="0">
              <a:solidFill>
                <a:schemeClr val="tx1"/>
              </a:solidFill>
            </a:endParaRPr>
          </a:p>
          <a:p>
            <a:pPr marL="0" indent="0" algn="just">
              <a:buNone/>
            </a:pPr>
            <a:endParaRPr lang="ca-ES" dirty="0">
              <a:solidFill>
                <a:schemeClr val="tx1"/>
              </a:solidFill>
            </a:endParaRPr>
          </a:p>
        </p:txBody>
      </p:sp>
    </p:spTree>
    <p:extLst>
      <p:ext uri="{BB962C8B-B14F-4D97-AF65-F5344CB8AC3E}">
        <p14:creationId xmlns:p14="http://schemas.microsoft.com/office/powerpoint/2010/main" val="8437365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F12E9-BFA7-0345-A5F8-C2325DE8125F}"/>
              </a:ext>
            </a:extLst>
          </p:cNvPr>
          <p:cNvSpPr>
            <a:spLocks noGrp="1"/>
          </p:cNvSpPr>
          <p:nvPr>
            <p:ph type="title"/>
          </p:nvPr>
        </p:nvSpPr>
        <p:spPr>
          <a:xfrm>
            <a:off x="5314950" y="479172"/>
            <a:ext cx="4229100" cy="831507"/>
          </a:xfrm>
        </p:spPr>
        <p:txBody>
          <a:bodyPr>
            <a:normAutofit/>
          </a:bodyPr>
          <a:lstStyle/>
          <a:p>
            <a:pPr algn="ctr">
              <a:lnSpc>
                <a:spcPct val="90000"/>
              </a:lnSpc>
            </a:pPr>
            <a:r>
              <a:rPr lang="ca-ES" sz="2400" b="1" dirty="0"/>
              <a:t>Orígens de l'aprenentatge </a:t>
            </a:r>
            <a:r>
              <a:rPr lang="ca-ES" sz="2400" b="1" i="1" dirty="0"/>
              <a:t>N</a:t>
            </a:r>
            <a:r>
              <a:rPr lang="ca-ES" sz="2400" i="1" dirty="0"/>
              <a:t>aixement de l'aprenentatge</a:t>
            </a:r>
          </a:p>
        </p:txBody>
      </p:sp>
      <p:sp>
        <p:nvSpPr>
          <p:cNvPr id="3" name="Espace réservé du contenu 2">
            <a:extLst>
              <a:ext uri="{FF2B5EF4-FFF2-40B4-BE49-F238E27FC236}">
                <a16:creationId xmlns:a16="http://schemas.microsoft.com/office/drawing/2014/main" id="{6B328215-3892-4A47-93B2-9338022E383C}"/>
              </a:ext>
            </a:extLst>
          </p:cNvPr>
          <p:cNvSpPr>
            <a:spLocks noGrp="1"/>
          </p:cNvSpPr>
          <p:nvPr>
            <p:ph idx="1"/>
          </p:nvPr>
        </p:nvSpPr>
        <p:spPr>
          <a:xfrm>
            <a:off x="5059119" y="1514444"/>
            <a:ext cx="4582186" cy="5082988"/>
          </a:xfrm>
        </p:spPr>
        <p:txBody>
          <a:bodyPr>
            <a:noAutofit/>
          </a:bodyPr>
          <a:lstStyle/>
          <a:p>
            <a:pPr algn="just">
              <a:lnSpc>
                <a:spcPct val="90000"/>
              </a:lnSpc>
            </a:pPr>
            <a:r>
              <a:rPr lang="ca-ES" sz="1400" b="1" dirty="0">
                <a:solidFill>
                  <a:schemeClr val="tx1"/>
                </a:solidFill>
              </a:rPr>
              <a:t>Sota l'Antic Règim </a:t>
            </a:r>
            <a:r>
              <a:rPr lang="ca-ES" sz="1400" dirty="0">
                <a:solidFill>
                  <a:schemeClr val="tx1"/>
                </a:solidFill>
              </a:rPr>
              <a:t>(del s. XVI fins al 1789, règim monàrquic), </a:t>
            </a:r>
            <a:r>
              <a:rPr lang="ca-ES" sz="1400" b="1" dirty="0">
                <a:solidFill>
                  <a:schemeClr val="tx1"/>
                </a:solidFill>
              </a:rPr>
              <a:t>va néixer l'aprenentatge</a:t>
            </a:r>
            <a:r>
              <a:rPr lang="ca-ES" sz="1400" dirty="0">
                <a:solidFill>
                  <a:schemeClr val="tx1"/>
                </a:solidFill>
              </a:rPr>
              <a:t>. L'aprenentatge estava reglamentat en el marc de la </a:t>
            </a:r>
            <a:r>
              <a:rPr lang="ca-ES" sz="1400" b="1" dirty="0">
                <a:solidFill>
                  <a:schemeClr val="tx1"/>
                </a:solidFill>
              </a:rPr>
              <a:t>corporació</a:t>
            </a:r>
            <a:r>
              <a:rPr lang="ca-ES" sz="1400" dirty="0">
                <a:solidFill>
                  <a:schemeClr val="tx1"/>
                </a:solidFill>
              </a:rPr>
              <a:t>.</a:t>
            </a:r>
          </a:p>
          <a:p>
            <a:pPr lvl="1" algn="just">
              <a:lnSpc>
                <a:spcPct val="90000"/>
              </a:lnSpc>
            </a:pPr>
            <a:r>
              <a:rPr lang="ca-ES" sz="1400" dirty="0">
                <a:solidFill>
                  <a:schemeClr val="tx1"/>
                </a:solidFill>
              </a:rPr>
              <a:t>La corporació prenia la </a:t>
            </a:r>
            <a:r>
              <a:rPr lang="ca-ES" sz="1400" b="1" dirty="0">
                <a:solidFill>
                  <a:schemeClr val="tx1"/>
                </a:solidFill>
              </a:rPr>
              <a:t>forma d'associacions </a:t>
            </a:r>
            <a:r>
              <a:rPr lang="ca-ES" sz="1400" dirty="0">
                <a:solidFill>
                  <a:schemeClr val="tx1"/>
                </a:solidFill>
              </a:rPr>
              <a:t>d'artesans, agrupats per regular la seva professió i defensar els seus interessos. La corporació designava les </a:t>
            </a:r>
            <a:r>
              <a:rPr lang="ca-ES" sz="1400" b="1" i="1" dirty="0">
                <a:solidFill>
                  <a:schemeClr val="tx1"/>
                </a:solidFill>
              </a:rPr>
              <a:t>comunitats d'oficis</a:t>
            </a:r>
            <a:r>
              <a:rPr lang="ca-ES" sz="1400" i="1" dirty="0">
                <a:solidFill>
                  <a:schemeClr val="tx1"/>
                </a:solidFill>
              </a:rPr>
              <a:t> </a:t>
            </a:r>
            <a:r>
              <a:rPr lang="ca-ES" sz="1400" dirty="0">
                <a:solidFill>
                  <a:schemeClr val="tx1"/>
                </a:solidFill>
              </a:rPr>
              <a:t>que s'havien instaurat a les ciutats franceses des de l'Edat Mitjana.</a:t>
            </a:r>
          </a:p>
          <a:p>
            <a:pPr lvl="1" algn="just">
              <a:lnSpc>
                <a:spcPct val="90000"/>
              </a:lnSpc>
            </a:pPr>
            <a:r>
              <a:rPr lang="ca-ES" sz="1400" dirty="0">
                <a:solidFill>
                  <a:schemeClr val="tx1"/>
                </a:solidFill>
              </a:rPr>
              <a:t>Les comunitats d'oficis es subdividien, al seu torn, en </a:t>
            </a:r>
            <a:r>
              <a:rPr lang="ca-ES" sz="1400" b="1" dirty="0">
                <a:solidFill>
                  <a:schemeClr val="tx1"/>
                </a:solidFill>
              </a:rPr>
              <a:t>cossos</a:t>
            </a:r>
            <a:r>
              <a:rPr lang="ca-ES" sz="1400" dirty="0">
                <a:solidFill>
                  <a:schemeClr val="tx1"/>
                </a:solidFill>
              </a:rPr>
              <a:t> (draperia, comestibles, merceria, orfebreria, etc.).</a:t>
            </a:r>
          </a:p>
          <a:p>
            <a:pPr lvl="1" algn="just">
              <a:lnSpc>
                <a:spcPct val="90000"/>
              </a:lnSpc>
            </a:pPr>
            <a:r>
              <a:rPr lang="ca-ES" sz="1400" b="1" dirty="0">
                <a:solidFill>
                  <a:schemeClr val="tx1"/>
                </a:solidFill>
              </a:rPr>
              <a:t>Cada cos o comunitat reglamentava les condicions del contracte d'aprenentatge</a:t>
            </a:r>
            <a:r>
              <a:rPr lang="ca-ES" sz="1400" dirty="0">
                <a:solidFill>
                  <a:schemeClr val="tx1"/>
                </a:solidFill>
              </a:rPr>
              <a:t> mitjançant </a:t>
            </a:r>
            <a:r>
              <a:rPr lang="ca-ES" sz="1400" b="1" dirty="0">
                <a:solidFill>
                  <a:schemeClr val="tx1"/>
                </a:solidFill>
              </a:rPr>
              <a:t>diverses regles</a:t>
            </a:r>
            <a:r>
              <a:rPr lang="ca-ES" sz="1400" dirty="0">
                <a:solidFill>
                  <a:schemeClr val="tx1"/>
                </a:solidFill>
              </a:rPr>
              <a:t>: durada del contracte, nombre d'aprenents per mestre, privilegis dels aprenents...</a:t>
            </a:r>
          </a:p>
          <a:p>
            <a:pPr lvl="1" algn="just">
              <a:lnSpc>
                <a:spcPct val="90000"/>
              </a:lnSpc>
            </a:pPr>
            <a:r>
              <a:rPr lang="ca-ES" sz="1400" dirty="0">
                <a:solidFill>
                  <a:schemeClr val="tx1"/>
                </a:solidFill>
              </a:rPr>
              <a:t>Un cop finalitzada la formació, l'aprenent es convertia en el </a:t>
            </a:r>
            <a:r>
              <a:rPr lang="ca-ES" sz="1400" b="1" i="1" dirty="0" err="1">
                <a:solidFill>
                  <a:schemeClr val="tx1"/>
                </a:solidFill>
              </a:rPr>
              <a:t>compagnon</a:t>
            </a:r>
            <a:r>
              <a:rPr lang="ca-ES" sz="1400" dirty="0">
                <a:solidFill>
                  <a:schemeClr val="tx1"/>
                </a:solidFill>
              </a:rPr>
              <a:t> del seu mestre i calia que respectés les regles de les comunitats d'oficis.</a:t>
            </a:r>
          </a:p>
        </p:txBody>
      </p:sp>
      <p:pic>
        <p:nvPicPr>
          <p:cNvPr id="1026" name="Picture 2" descr="Hiérarchie, société, filiation dans la France de l'Ancien régime - Ép. 2/4  - La bibliothèque de La Fabrique">
            <a:extLst>
              <a:ext uri="{FF2B5EF4-FFF2-40B4-BE49-F238E27FC236}">
                <a16:creationId xmlns:a16="http://schemas.microsoft.com/office/drawing/2014/main" id="{BCE7197F-3492-FB4F-8EF6-5743A0838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73" r="22148" b="1"/>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329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86DBE0EC-0A5D-4825-BE5D-A577CE5327B2}"/>
              </a:ext>
            </a:extLst>
          </p:cNvPr>
          <p:cNvSpPr>
            <a:spLocks noGrp="1"/>
          </p:cNvSpPr>
          <p:nvPr>
            <p:ph type="title"/>
          </p:nvPr>
        </p:nvSpPr>
        <p:spPr>
          <a:xfrm>
            <a:off x="1333502" y="609600"/>
            <a:ext cx="8596668" cy="1099930"/>
          </a:xfrm>
        </p:spPr>
        <p:txBody>
          <a:bodyPr>
            <a:normAutofit/>
          </a:bodyPr>
          <a:lstStyle/>
          <a:p>
            <a:pPr algn="ctr">
              <a:lnSpc>
                <a:spcPct val="90000"/>
              </a:lnSpc>
            </a:pPr>
            <a:r>
              <a:rPr lang="ca-ES" sz="2800" b="1" dirty="0"/>
              <a:t>Orígens de l'aprenentatge </a:t>
            </a:r>
            <a:br>
              <a:rPr lang="ca-ES" sz="2800" b="1" dirty="0"/>
            </a:br>
            <a:r>
              <a:rPr lang="ca-ES" sz="2800" i="1" dirty="0"/>
              <a:t>Evolució de l'aprenentatge: dates clau</a:t>
            </a:r>
          </a:p>
        </p:txBody>
      </p:sp>
      <p:sp>
        <p:nvSpPr>
          <p:cNvPr id="13" name="Espace réservé du contenu 2">
            <a:extLst>
              <a:ext uri="{FF2B5EF4-FFF2-40B4-BE49-F238E27FC236}">
                <a16:creationId xmlns:a16="http://schemas.microsoft.com/office/drawing/2014/main" id="{2639CE12-F8CE-4B9E-A7B1-02BBFCFDA60F}"/>
              </a:ext>
            </a:extLst>
          </p:cNvPr>
          <p:cNvSpPr>
            <a:spLocks noGrp="1"/>
          </p:cNvSpPr>
          <p:nvPr>
            <p:ph idx="1"/>
          </p:nvPr>
        </p:nvSpPr>
        <p:spPr>
          <a:xfrm>
            <a:off x="1333502" y="2160589"/>
            <a:ext cx="8596668" cy="3880773"/>
          </a:xfrm>
        </p:spPr>
        <p:txBody>
          <a:bodyPr>
            <a:normAutofit/>
          </a:bodyPr>
          <a:lstStyle/>
          <a:p>
            <a:pPr algn="just">
              <a:lnSpc>
                <a:spcPct val="90000"/>
              </a:lnSpc>
            </a:pPr>
            <a:r>
              <a:rPr lang="ca-ES" dirty="0">
                <a:solidFill>
                  <a:schemeClr val="tx1"/>
                </a:solidFill>
              </a:rPr>
              <a:t>La</a:t>
            </a:r>
            <a:r>
              <a:rPr lang="ca-ES" b="1" dirty="0">
                <a:solidFill>
                  <a:schemeClr val="tx1"/>
                </a:solidFill>
              </a:rPr>
              <a:t> llei del 14 de juny de 1791 </a:t>
            </a:r>
            <a:r>
              <a:rPr lang="ca-ES" dirty="0">
                <a:solidFill>
                  <a:schemeClr val="tx1"/>
                </a:solidFill>
              </a:rPr>
              <a:t>(llei Le </a:t>
            </a:r>
            <a:r>
              <a:rPr lang="ca-ES" dirty="0" err="1">
                <a:solidFill>
                  <a:schemeClr val="tx1"/>
                </a:solidFill>
              </a:rPr>
              <a:t>Chapelier</a:t>
            </a:r>
            <a:r>
              <a:rPr lang="ca-ES" dirty="0">
                <a:solidFill>
                  <a:schemeClr val="tx1"/>
                </a:solidFill>
              </a:rPr>
              <a:t>), que proclama la llibertat de les professions, </a:t>
            </a:r>
            <a:r>
              <a:rPr lang="ca-ES" b="1" dirty="0">
                <a:solidFill>
                  <a:schemeClr val="tx1"/>
                </a:solidFill>
              </a:rPr>
              <a:t>suprimeix les corporacions</a:t>
            </a:r>
            <a:r>
              <a:rPr lang="ca-ES" dirty="0">
                <a:solidFill>
                  <a:schemeClr val="tx1"/>
                </a:solidFill>
              </a:rPr>
              <a:t>: cap disposició regula l'aprenentatge.</a:t>
            </a:r>
          </a:p>
          <a:p>
            <a:pPr algn="just">
              <a:lnSpc>
                <a:spcPct val="90000"/>
              </a:lnSpc>
            </a:pPr>
            <a:r>
              <a:rPr lang="ca-ES" dirty="0">
                <a:solidFill>
                  <a:schemeClr val="tx1"/>
                </a:solidFill>
              </a:rPr>
              <a:t>La</a:t>
            </a:r>
            <a:r>
              <a:rPr lang="ca-ES" b="1" dirty="0">
                <a:solidFill>
                  <a:schemeClr val="tx1"/>
                </a:solidFill>
              </a:rPr>
              <a:t> llei del 22 de febrer de 1851 </a:t>
            </a:r>
            <a:r>
              <a:rPr lang="ca-ES" dirty="0">
                <a:solidFill>
                  <a:schemeClr val="tx1"/>
                </a:solidFill>
              </a:rPr>
              <a:t>estableix jurídicament l'</a:t>
            </a:r>
            <a:r>
              <a:rPr lang="ca-ES" b="1" dirty="0">
                <a:solidFill>
                  <a:schemeClr val="tx1"/>
                </a:solidFill>
              </a:rPr>
              <a:t>obligació</a:t>
            </a:r>
            <a:r>
              <a:rPr lang="ca-ES" dirty="0">
                <a:solidFill>
                  <a:schemeClr val="tx1"/>
                </a:solidFill>
              </a:rPr>
              <a:t>, per part del mestre, de </a:t>
            </a:r>
            <a:r>
              <a:rPr lang="ca-ES" b="1" dirty="0">
                <a:solidFill>
                  <a:schemeClr val="tx1"/>
                </a:solidFill>
              </a:rPr>
              <a:t>garantir de manera efectiva la formació professional </a:t>
            </a:r>
            <a:r>
              <a:rPr lang="ca-ES" dirty="0">
                <a:solidFill>
                  <a:schemeClr val="tx1"/>
                </a:solidFill>
              </a:rPr>
              <a:t>de l'aprenent, però no es crea cap tipus d'organització de l'aprenentatge.</a:t>
            </a:r>
          </a:p>
          <a:p>
            <a:pPr algn="just">
              <a:lnSpc>
                <a:spcPct val="90000"/>
              </a:lnSpc>
            </a:pPr>
            <a:r>
              <a:rPr lang="ca-ES" dirty="0">
                <a:solidFill>
                  <a:schemeClr val="tx1"/>
                </a:solidFill>
              </a:rPr>
              <a:t>La </a:t>
            </a:r>
            <a:r>
              <a:rPr lang="ca-ES" b="1" dirty="0">
                <a:solidFill>
                  <a:schemeClr val="tx1"/>
                </a:solidFill>
              </a:rPr>
              <a:t>llei del 25 de juliol de 1919 </a:t>
            </a:r>
            <a:r>
              <a:rPr lang="ca-ES" dirty="0">
                <a:solidFill>
                  <a:schemeClr val="tx1"/>
                </a:solidFill>
              </a:rPr>
              <a:t>(llei </a:t>
            </a:r>
            <a:r>
              <a:rPr lang="ca-ES" dirty="0" err="1">
                <a:solidFill>
                  <a:schemeClr val="tx1"/>
                </a:solidFill>
              </a:rPr>
              <a:t>Astier</a:t>
            </a:r>
            <a:r>
              <a:rPr lang="ca-ES" dirty="0">
                <a:solidFill>
                  <a:schemeClr val="tx1"/>
                </a:solidFill>
              </a:rPr>
              <a:t>) organitza l'ensenyament tècnic encarregant a les municipalitats la </a:t>
            </a:r>
            <a:r>
              <a:rPr lang="ca-ES" b="1" dirty="0">
                <a:solidFill>
                  <a:schemeClr val="tx1"/>
                </a:solidFill>
              </a:rPr>
              <a:t>institució de cursos professionals</a:t>
            </a:r>
            <a:r>
              <a:rPr lang="ca-ES" dirty="0">
                <a:solidFill>
                  <a:schemeClr val="tx1"/>
                </a:solidFill>
              </a:rPr>
              <a:t>.</a:t>
            </a:r>
          </a:p>
          <a:p>
            <a:pPr algn="just">
              <a:lnSpc>
                <a:spcPct val="90000"/>
              </a:lnSpc>
            </a:pPr>
            <a:r>
              <a:rPr lang="ca-ES" dirty="0">
                <a:solidFill>
                  <a:schemeClr val="tx1"/>
                </a:solidFill>
              </a:rPr>
              <a:t>La</a:t>
            </a:r>
            <a:r>
              <a:rPr lang="ca-ES" b="1" dirty="0">
                <a:solidFill>
                  <a:schemeClr val="tx1"/>
                </a:solidFill>
              </a:rPr>
              <a:t> llei del 16 de juliol de 1971 </a:t>
            </a:r>
            <a:r>
              <a:rPr lang="ca-ES" dirty="0">
                <a:solidFill>
                  <a:schemeClr val="tx1"/>
                </a:solidFill>
              </a:rPr>
              <a:t>modifica en profunditat les regles establertes: el</a:t>
            </a:r>
            <a:r>
              <a:rPr lang="ca-ES" b="1" dirty="0">
                <a:solidFill>
                  <a:schemeClr val="tx1"/>
                </a:solidFill>
              </a:rPr>
              <a:t> contracte d'aprenentatge esdevé un tipus particular de contracte de treball </a:t>
            </a:r>
            <a:r>
              <a:rPr lang="ca-ES" dirty="0">
                <a:solidFill>
                  <a:schemeClr val="tx1"/>
                </a:solidFill>
              </a:rPr>
              <a:t>i defineix el </a:t>
            </a:r>
            <a:r>
              <a:rPr lang="ca-ES" b="1" dirty="0">
                <a:solidFill>
                  <a:schemeClr val="tx1"/>
                </a:solidFill>
              </a:rPr>
              <a:t>règim del contracte d'aprenentatge</a:t>
            </a:r>
            <a:r>
              <a:rPr lang="ca-ES" dirty="0">
                <a:solidFill>
                  <a:schemeClr val="tx1"/>
                </a:solidFill>
              </a:rPr>
              <a:t>.</a:t>
            </a:r>
          </a:p>
          <a:p>
            <a:pPr algn="just">
              <a:lnSpc>
                <a:spcPct val="90000"/>
              </a:lnSpc>
            </a:pPr>
            <a:r>
              <a:rPr lang="ca-ES" dirty="0">
                <a:solidFill>
                  <a:schemeClr val="tx1"/>
                </a:solidFill>
              </a:rPr>
              <a:t>Renovació del règim establert, modernitzat per les successives reformes (en particular, les lleis del 17 de gener de 2002 i del 5 de setembre de 2018).</a:t>
            </a:r>
          </a:p>
        </p:txBody>
      </p:sp>
    </p:spTree>
    <p:extLst>
      <p:ext uri="{BB962C8B-B14F-4D97-AF65-F5344CB8AC3E}">
        <p14:creationId xmlns:p14="http://schemas.microsoft.com/office/powerpoint/2010/main" val="12001134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C71A5-E571-8444-9DF9-D48B7D95EE73}"/>
              </a:ext>
            </a:extLst>
          </p:cNvPr>
          <p:cNvSpPr>
            <a:spLocks noGrp="1"/>
          </p:cNvSpPr>
          <p:nvPr>
            <p:ph type="title"/>
          </p:nvPr>
        </p:nvSpPr>
        <p:spPr>
          <a:xfrm>
            <a:off x="711314" y="609600"/>
            <a:ext cx="8596668" cy="1107882"/>
          </a:xfrm>
        </p:spPr>
        <p:txBody>
          <a:bodyPr>
            <a:normAutofit/>
          </a:bodyPr>
          <a:lstStyle/>
          <a:p>
            <a:pPr algn="ctr">
              <a:lnSpc>
                <a:spcPct val="90000"/>
              </a:lnSpc>
            </a:pPr>
            <a:r>
              <a:rPr lang="ca-ES" sz="2800" b="1" dirty="0"/>
              <a:t>Xifres clau de l'aprenentatge a França </a:t>
            </a:r>
            <a:br>
              <a:rPr lang="ca-ES" sz="2800" b="1" dirty="0"/>
            </a:br>
            <a:r>
              <a:rPr lang="ca-ES" sz="1800" i="1" dirty="0"/>
              <a:t>Dades recollides el 29 de gener de 2021 (Ministeri de Treball, Ocupació i Inserció de França</a:t>
            </a:r>
            <a:r>
              <a:rPr lang="es-ES" sz="1800" i="1" dirty="0"/>
              <a:t>)</a:t>
            </a:r>
            <a:endParaRPr lang="fr-FR" sz="2800" i="1" dirty="0"/>
          </a:p>
        </p:txBody>
      </p:sp>
      <p:sp>
        <p:nvSpPr>
          <p:cNvPr id="3" name="Espace réservé du contenu 2">
            <a:extLst>
              <a:ext uri="{FF2B5EF4-FFF2-40B4-BE49-F238E27FC236}">
                <a16:creationId xmlns:a16="http://schemas.microsoft.com/office/drawing/2014/main" id="{3D295132-5659-064C-AF30-DD4DF798194D}"/>
              </a:ext>
            </a:extLst>
          </p:cNvPr>
          <p:cNvSpPr>
            <a:spLocks noGrp="1"/>
          </p:cNvSpPr>
          <p:nvPr>
            <p:ph idx="1"/>
          </p:nvPr>
        </p:nvSpPr>
        <p:spPr>
          <a:xfrm>
            <a:off x="824617" y="2160590"/>
            <a:ext cx="8470898" cy="3429260"/>
          </a:xfrm>
        </p:spPr>
        <p:txBody>
          <a:bodyPr>
            <a:normAutofit/>
          </a:bodyPr>
          <a:lstStyle/>
          <a:p>
            <a:pPr algn="just"/>
            <a:r>
              <a:rPr lang="ca-ES" b="1" dirty="0">
                <a:solidFill>
                  <a:schemeClr val="tx1"/>
                </a:solidFill>
              </a:rPr>
              <a:t>495.000</a:t>
            </a:r>
            <a:r>
              <a:rPr lang="ca-ES" dirty="0">
                <a:solidFill>
                  <a:schemeClr val="tx1"/>
                </a:solidFill>
              </a:rPr>
              <a:t> contractes d'aprenentatge el 2020.</a:t>
            </a:r>
          </a:p>
          <a:p>
            <a:pPr algn="just"/>
            <a:r>
              <a:rPr lang="ca-ES" dirty="0">
                <a:solidFill>
                  <a:schemeClr val="tx1"/>
                </a:solidFill>
              </a:rPr>
              <a:t>Prop de </a:t>
            </a:r>
            <a:r>
              <a:rPr lang="ca-ES" b="1" dirty="0">
                <a:solidFill>
                  <a:schemeClr val="tx1"/>
                </a:solidFill>
              </a:rPr>
              <a:t>330.000 contractes </a:t>
            </a:r>
            <a:r>
              <a:rPr lang="ca-ES" dirty="0">
                <a:solidFill>
                  <a:schemeClr val="tx1"/>
                </a:solidFill>
              </a:rPr>
              <a:t>d'aprenentatge en empreses de </a:t>
            </a:r>
            <a:r>
              <a:rPr lang="ca-ES" b="1" dirty="0">
                <a:solidFill>
                  <a:schemeClr val="tx1"/>
                </a:solidFill>
              </a:rPr>
              <a:t>menys de 50 empleats.</a:t>
            </a:r>
          </a:p>
          <a:p>
            <a:pPr algn="just"/>
            <a:r>
              <a:rPr lang="ca-ES" dirty="0">
                <a:solidFill>
                  <a:schemeClr val="tx1"/>
                </a:solidFill>
              </a:rPr>
              <a:t>Els sectors d'activitat que recorren a l'aprenentatge són principalment: </a:t>
            </a:r>
            <a:r>
              <a:rPr lang="ca-ES" b="1" dirty="0">
                <a:solidFill>
                  <a:schemeClr val="tx1"/>
                </a:solidFill>
              </a:rPr>
              <a:t>comerç minorista </a:t>
            </a:r>
            <a:r>
              <a:rPr lang="ca-ES" dirty="0">
                <a:solidFill>
                  <a:schemeClr val="tx1"/>
                </a:solidFill>
              </a:rPr>
              <a:t>(12,40%), </a:t>
            </a:r>
            <a:r>
              <a:rPr lang="ca-ES" b="1" dirty="0">
                <a:solidFill>
                  <a:schemeClr val="tx1"/>
                </a:solidFill>
              </a:rPr>
              <a:t>construcció</a:t>
            </a:r>
            <a:r>
              <a:rPr lang="ca-ES" dirty="0">
                <a:solidFill>
                  <a:schemeClr val="tx1"/>
                </a:solidFill>
              </a:rPr>
              <a:t> (10%), </a:t>
            </a:r>
            <a:r>
              <a:rPr lang="ca-ES" b="1" dirty="0">
                <a:solidFill>
                  <a:schemeClr val="tx1"/>
                </a:solidFill>
              </a:rPr>
              <a:t>indústria alimentària </a:t>
            </a:r>
            <a:r>
              <a:rPr lang="ca-ES" dirty="0">
                <a:solidFill>
                  <a:schemeClr val="tx1"/>
                </a:solidFill>
              </a:rPr>
              <a:t>(6,30%) i </a:t>
            </a:r>
            <a:r>
              <a:rPr lang="ca-ES" b="1" dirty="0">
                <a:solidFill>
                  <a:schemeClr val="tx1"/>
                </a:solidFill>
              </a:rPr>
              <a:t>hostaleria-restauració</a:t>
            </a:r>
            <a:r>
              <a:rPr lang="ca-ES" dirty="0">
                <a:solidFill>
                  <a:schemeClr val="tx1"/>
                </a:solidFill>
              </a:rPr>
              <a:t> (5,40%).</a:t>
            </a:r>
          </a:p>
          <a:p>
            <a:pPr algn="just"/>
            <a:r>
              <a:rPr lang="ca-ES" b="1" dirty="0">
                <a:solidFill>
                  <a:schemeClr val="tx1"/>
                </a:solidFill>
              </a:rPr>
              <a:t>Tots els nivells de titulació </a:t>
            </a:r>
            <a:r>
              <a:rPr lang="ca-ES" dirty="0">
                <a:solidFill>
                  <a:schemeClr val="tx1"/>
                </a:solidFill>
              </a:rPr>
              <a:t>fan ús de l'aprenentatge: Formació Professional </a:t>
            </a:r>
            <a:r>
              <a:rPr lang="ca-ES" b="0" i="0" dirty="0">
                <a:solidFill>
                  <a:srgbClr val="4D5156"/>
                </a:solidFill>
                <a:effectLst/>
              </a:rPr>
              <a:t>—</a:t>
            </a:r>
            <a:r>
              <a:rPr lang="ca-ES" dirty="0">
                <a:solidFill>
                  <a:schemeClr val="tx1"/>
                </a:solidFill>
              </a:rPr>
              <a:t>a França: </a:t>
            </a:r>
            <a:r>
              <a:rPr lang="fr-FR" dirty="0">
                <a:solidFill>
                  <a:schemeClr val="tx1"/>
                </a:solidFill>
              </a:rPr>
              <a:t>Certificat d'Aptitude Professionnelle </a:t>
            </a:r>
            <a:r>
              <a:rPr lang="ca-ES" dirty="0">
                <a:solidFill>
                  <a:schemeClr val="tx1"/>
                </a:solidFill>
              </a:rPr>
              <a:t>(CAP) i </a:t>
            </a:r>
            <a:r>
              <a:rPr lang="fr-FR" dirty="0">
                <a:solidFill>
                  <a:schemeClr val="tx1"/>
                </a:solidFill>
              </a:rPr>
              <a:t>Brevet d'Études professionnelles </a:t>
            </a:r>
            <a:r>
              <a:rPr lang="ca-ES" dirty="0">
                <a:solidFill>
                  <a:schemeClr val="tx1"/>
                </a:solidFill>
              </a:rPr>
              <a:t>(BEP)</a:t>
            </a:r>
            <a:r>
              <a:rPr lang="ca-ES" b="0" i="0" dirty="0">
                <a:solidFill>
                  <a:srgbClr val="4D5156"/>
                </a:solidFill>
                <a:effectLst/>
              </a:rPr>
              <a:t>—</a:t>
            </a:r>
            <a:r>
              <a:rPr lang="ca-ES" dirty="0">
                <a:solidFill>
                  <a:schemeClr val="tx1"/>
                </a:solidFill>
              </a:rPr>
              <a:t> (26%); estudis universitaris de 2 anys (22%); estudis universitaris de 5 anys i superior (18%).</a:t>
            </a:r>
          </a:p>
        </p:txBody>
      </p:sp>
    </p:spTree>
    <p:extLst>
      <p:ext uri="{BB962C8B-B14F-4D97-AF65-F5344CB8AC3E}">
        <p14:creationId xmlns:p14="http://schemas.microsoft.com/office/powerpoint/2010/main" val="37043819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re 1">
            <a:extLst>
              <a:ext uri="{FF2B5EF4-FFF2-40B4-BE49-F238E27FC236}">
                <a16:creationId xmlns:a16="http://schemas.microsoft.com/office/drawing/2014/main" id="{B9D62EFD-BD10-4C06-8C27-DEF3C6F522B6}"/>
              </a:ext>
            </a:extLst>
          </p:cNvPr>
          <p:cNvSpPr>
            <a:spLocks noGrp="1"/>
          </p:cNvSpPr>
          <p:nvPr>
            <p:ph type="title"/>
          </p:nvPr>
        </p:nvSpPr>
        <p:spPr>
          <a:xfrm>
            <a:off x="1470662" y="609600"/>
            <a:ext cx="8596668" cy="734351"/>
          </a:xfrm>
        </p:spPr>
        <p:txBody>
          <a:bodyPr>
            <a:normAutofit/>
          </a:bodyPr>
          <a:lstStyle/>
          <a:p>
            <a:pPr algn="ctr"/>
            <a:r>
              <a:rPr lang="ca-ES" b="1" dirty="0"/>
              <a:t>Organització de l'aprenentatge</a:t>
            </a:r>
            <a:endParaRPr lang="ca-ES" dirty="0"/>
          </a:p>
        </p:txBody>
      </p:sp>
      <p:sp>
        <p:nvSpPr>
          <p:cNvPr id="12" name="Espace réservé du contenu 2">
            <a:extLst>
              <a:ext uri="{FF2B5EF4-FFF2-40B4-BE49-F238E27FC236}">
                <a16:creationId xmlns:a16="http://schemas.microsoft.com/office/drawing/2014/main" id="{4406F02C-CC1E-491F-94F1-8A4E8C8D84DF}"/>
              </a:ext>
            </a:extLst>
          </p:cNvPr>
          <p:cNvSpPr>
            <a:spLocks noGrp="1"/>
          </p:cNvSpPr>
          <p:nvPr>
            <p:ph idx="1"/>
          </p:nvPr>
        </p:nvSpPr>
        <p:spPr>
          <a:xfrm>
            <a:off x="1333502" y="1785380"/>
            <a:ext cx="8915398" cy="4386819"/>
          </a:xfrm>
        </p:spPr>
        <p:txBody>
          <a:bodyPr>
            <a:normAutofit/>
          </a:bodyPr>
          <a:lstStyle/>
          <a:p>
            <a:pPr algn="just"/>
            <a:r>
              <a:rPr lang="ca-ES" sz="2000" dirty="0">
                <a:solidFill>
                  <a:schemeClr val="tx1"/>
                </a:solidFill>
              </a:rPr>
              <a:t>L'organització de l'aprenentatge és </a:t>
            </a:r>
            <a:r>
              <a:rPr lang="ca-ES" sz="2000" b="1" dirty="0">
                <a:solidFill>
                  <a:schemeClr val="tx1"/>
                </a:solidFill>
              </a:rPr>
              <a:t>col·lectiva</a:t>
            </a:r>
            <a:r>
              <a:rPr lang="ca-ES" sz="2000" dirty="0">
                <a:solidFill>
                  <a:schemeClr val="tx1"/>
                </a:solidFill>
              </a:rPr>
              <a:t>:</a:t>
            </a:r>
          </a:p>
          <a:p>
            <a:pPr lvl="1" algn="just"/>
            <a:r>
              <a:rPr lang="ca-ES" sz="1800" dirty="0">
                <a:solidFill>
                  <a:schemeClr val="tx1"/>
                </a:solidFill>
              </a:rPr>
              <a:t>La </a:t>
            </a:r>
            <a:r>
              <a:rPr lang="ca-ES" sz="1800" b="1" dirty="0">
                <a:solidFill>
                  <a:schemeClr val="tx1"/>
                </a:solidFill>
              </a:rPr>
              <a:t>creació dels Centres de Formació d'Aprenents </a:t>
            </a:r>
            <a:r>
              <a:rPr lang="ca-ES" sz="1800" dirty="0">
                <a:solidFill>
                  <a:schemeClr val="tx1"/>
                </a:solidFill>
              </a:rPr>
              <a:t>(CFA) a França per mitjà de la llei del 16 de juliol de 1971 (també anomenats centres col·lectius o centres </a:t>
            </a:r>
            <a:r>
              <a:rPr lang="ca-ES" sz="1800" dirty="0" err="1">
                <a:solidFill>
                  <a:schemeClr val="tx1"/>
                </a:solidFill>
              </a:rPr>
              <a:t>interempreses</a:t>
            </a:r>
            <a:r>
              <a:rPr lang="ca-ES" sz="1800" dirty="0">
                <a:solidFill>
                  <a:schemeClr val="tx1"/>
                </a:solidFill>
              </a:rPr>
              <a:t>) posa en relleu l'aspecte col·lectiu de l'organització de l'aprenentatge.</a:t>
            </a:r>
          </a:p>
          <a:p>
            <a:pPr lvl="1" algn="just"/>
            <a:r>
              <a:rPr lang="ca-ES" sz="1800" dirty="0">
                <a:solidFill>
                  <a:schemeClr val="tx1"/>
                </a:solidFill>
              </a:rPr>
              <a:t>La </a:t>
            </a:r>
            <a:r>
              <a:rPr lang="ca-ES" sz="1800" b="1" dirty="0">
                <a:solidFill>
                  <a:schemeClr val="tx1"/>
                </a:solidFill>
              </a:rPr>
              <a:t>implementació administrativa </a:t>
            </a:r>
            <a:r>
              <a:rPr lang="ca-ES" sz="1800" dirty="0">
                <a:solidFill>
                  <a:schemeClr val="tx1"/>
                </a:solidFill>
              </a:rPr>
              <a:t>de l'aprenentatge referma la vessant col·lectiva de l'aprenentatge. L'aprenentatge és una competència de dret comú de les regions que dona lloc a la subscripció de contractes entre les regions i els principals actors de l'aprenentatge.</a:t>
            </a:r>
          </a:p>
          <a:p>
            <a:pPr lvl="1" algn="just"/>
            <a:r>
              <a:rPr lang="ca-ES" sz="1800" dirty="0">
                <a:solidFill>
                  <a:schemeClr val="tx1"/>
                </a:solidFill>
              </a:rPr>
              <a:t>El </a:t>
            </a:r>
            <a:r>
              <a:rPr lang="ca-ES" sz="1800" b="1" dirty="0">
                <a:solidFill>
                  <a:schemeClr val="tx1"/>
                </a:solidFill>
              </a:rPr>
              <a:t>sistema jurídic </a:t>
            </a:r>
            <a:r>
              <a:rPr lang="ca-ES" sz="1800" dirty="0">
                <a:solidFill>
                  <a:schemeClr val="tx1"/>
                </a:solidFill>
              </a:rPr>
              <a:t>de l'aprenentatge posa de manifest la dimensió col·lectiva de l'aprenentatge. La reglamentació es troba dispersa (codi laboral, codi de l'educació, codi fiscal general, codi de les entitats territorials). L'objecte d'aquest reglament és definir el funcionament i el finançament de l'aprenentatge.</a:t>
            </a:r>
            <a:endParaRPr lang="ca-ES" dirty="0">
              <a:solidFill>
                <a:schemeClr val="tx1"/>
              </a:solidFill>
            </a:endParaRPr>
          </a:p>
        </p:txBody>
      </p:sp>
    </p:spTree>
    <p:extLst>
      <p:ext uri="{BB962C8B-B14F-4D97-AF65-F5344CB8AC3E}">
        <p14:creationId xmlns:p14="http://schemas.microsoft.com/office/powerpoint/2010/main" val="1834901201"/>
      </p:ext>
    </p:extLst>
  </p:cSld>
  <p:clrMapOvr>
    <a:masterClrMapping/>
  </p:clrMapOvr>
  <p:transition spd="slow">
    <p:push dir="u"/>
  </p:transition>
</p:sld>
</file>

<file path=ppt/theme/theme1.xml><?xml version="1.0" encoding="utf-8"?>
<a:theme xmlns:a="http://schemas.openxmlformats.org/drawingml/2006/main" name="Facet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LTRANS" id="{F04CBCD7-60FD-C745-9345-4734E65DD186}" vid="{ACB9B190-237B-F840-9883-A151B063EAC6}"/>
    </a:ext>
  </a:extLst>
</a:theme>
</file>

<file path=docProps/app.xml><?xml version="1.0" encoding="utf-8"?>
<Properties xmlns="http://schemas.openxmlformats.org/officeDocument/2006/extended-properties" xmlns:vt="http://schemas.openxmlformats.org/officeDocument/2006/docPropsVTypes">
  <Template>{CBC207C7-7C81-C343-BB66-40FDE123E6D4}tf16401378</Template>
  <TotalTime>16044</TotalTime>
  <Words>4763</Words>
  <Application>Microsoft Office PowerPoint</Application>
  <PresentationFormat>Grand écran</PresentationFormat>
  <Paragraphs>219</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38</vt:i4>
      </vt:variant>
    </vt:vector>
  </HeadingPairs>
  <TitlesOfParts>
    <vt:vector size="46" baseType="lpstr">
      <vt:lpstr>Arial</vt:lpstr>
      <vt:lpstr>Calibri</vt:lpstr>
      <vt:lpstr>Calibri Light</vt:lpstr>
      <vt:lpstr>Trebuchet MS</vt:lpstr>
      <vt:lpstr>Wingdings</vt:lpstr>
      <vt:lpstr>Wingdings 3</vt:lpstr>
      <vt:lpstr>Facette</vt:lpstr>
      <vt:lpstr>Thème Office</vt:lpstr>
      <vt:lpstr>Présentation PowerPoint</vt:lpstr>
      <vt:lpstr>Presentació Règim aplicable al contracte d'aprenentatge a França</vt:lpstr>
      <vt:lpstr>ÍNDEX</vt:lpstr>
      <vt:lpstr>INTRODUCCIÓ </vt:lpstr>
      <vt:lpstr>Orígens de l'aprenentatge  Terminologia “aprenentatge”</vt:lpstr>
      <vt:lpstr>Orígens de l'aprenentatge Naixement de l'aprenentatge</vt:lpstr>
      <vt:lpstr>Orígens de l'aprenentatge  Evolució de l'aprenentatge: dates clau</vt:lpstr>
      <vt:lpstr>Xifres clau de l'aprenentatge a França  Dades recollides el 29 de gener de 2021 (Ministeri de Treball, Ocupació i Inserció de França)</vt:lpstr>
      <vt:lpstr>Organització de l'aprenentatge</vt:lpstr>
      <vt:lpstr>Présentation PowerPoint</vt:lpstr>
      <vt:lpstr>Présentation PowerPoint</vt:lpstr>
      <vt:lpstr>Part 1 Concertació del contracte d'aprenentatge</vt:lpstr>
      <vt:lpstr>Definició jurídica del contracte d'aprenentatge</vt:lpstr>
      <vt:lpstr> Requisits de fons pel que fa a l'aprenent</vt:lpstr>
      <vt:lpstr> Requisits de fons pel que fa a l'empresa</vt:lpstr>
      <vt:lpstr>Requisits de fons pel que fa a l'empresa</vt:lpstr>
      <vt:lpstr>Requisits de forma del contracte d'aprenentatge</vt:lpstr>
      <vt:lpstr>Requisits de forma del contracte d'aprenentatge</vt:lpstr>
      <vt:lpstr>Part 2  Execució del contracte d'aprenentatge</vt:lpstr>
      <vt:lpstr>Definició jurídica del contracte d'aprenentatge</vt:lpstr>
      <vt:lpstr>Obligacions de l’ocupador Garantir la formació professional de l'aprenent</vt:lpstr>
      <vt:lpstr>Obligacions de l’ocupador  Pagament del salari (Code du travail, art. L. 6222-27)</vt:lpstr>
      <vt:lpstr>Obligacions de l’ocupador  Pagament del salari</vt:lpstr>
      <vt:lpstr>Obligacions de l’ocupador  Contingut del salari</vt:lpstr>
      <vt:lpstr>Obligacions de l'aprenent  Obligació de realitzar la formació prevista en el contracte</vt:lpstr>
      <vt:lpstr>“Estatus jurídic” de l'aprenent</vt:lpstr>
      <vt:lpstr>Condicions laborals aplicables a tots els aprenents</vt:lpstr>
      <vt:lpstr>Condicions laborals aplicables a l'aprenent menor</vt:lpstr>
      <vt:lpstr>Mobilitat europea de l'aprenent</vt:lpstr>
      <vt:lpstr>Mobilitat europea de l'aprenent</vt:lpstr>
      <vt:lpstr>Part 3  Extinció del contracte d'aprenentatge</vt:lpstr>
      <vt:lpstr>Règim jurídic per a l'extinció del contracte d'aprenentatge</vt:lpstr>
      <vt:lpstr>Extinció anticipada del contracte d'aprenentatge Extinció unilateral per qualsevol de les parts durant  "el període de prova"</vt:lpstr>
      <vt:lpstr>Extinció anticipada del contracte d'aprenentatge Extinció unilateral per part de l'aprenent després del "període de prova"</vt:lpstr>
      <vt:lpstr>Extinció anticipada del contracte d'aprenentatge Extinció unilateral per part de l'ocupador després del "període de prova"</vt:lpstr>
      <vt:lpstr>Extinció anticipada del contracte d'aprenentatge Extinció unilateral per part de l'ocupador després del "període de prova"</vt:lpstr>
      <vt:lpstr>Extinció per mutu acord del contracte d'aprenentatge Extinció per mutu acord entre l’ocupador i l'aprenent després del "període de prova"</vt:lpstr>
      <vt:lpstr>Gràcies per la vostra atenció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du 17 mai 2021 Le contrat d’apprentissage en France</dc:title>
  <dc:creator>Berger Vincent</dc:creator>
  <cp:lastModifiedBy>Yadavar Sara</cp:lastModifiedBy>
  <cp:revision>424</cp:revision>
  <dcterms:created xsi:type="dcterms:W3CDTF">2021-05-01T10:45:03Z</dcterms:created>
  <dcterms:modified xsi:type="dcterms:W3CDTF">2021-05-17T10:14:22Z</dcterms:modified>
</cp:coreProperties>
</file>